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BCB1"/>
    <a:srgbClr val="9CE0F2"/>
    <a:srgbClr val="FAE6F0"/>
    <a:srgbClr val="F3EFC7"/>
    <a:srgbClr val="D18676"/>
    <a:srgbClr val="4C4D69"/>
    <a:srgbClr val="325C7E"/>
    <a:srgbClr val="6D5C7D"/>
    <a:srgbClr val="C26B86"/>
    <a:srgbClr val="F27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B0B6B-93A2-32D9-F736-509B2559A48C}" v="157" dt="2022-03-16T18:16:55.331"/>
    <p1510:client id="{70C5B827-1AF7-C84D-9ABD-CAF17FFA07A6}" v="1152" dt="2022-03-16T18:24:50.734"/>
    <p1510:client id="{7ED67AF9-9F39-894A-55BA-55CC6BC0FFA6}" v="8" dt="2022-03-15T22:42:13.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6"/>
    <p:restoredTop sz="94648"/>
  </p:normalViewPr>
  <p:slideViewPr>
    <p:cSldViewPr snapToGrid="0">
      <p:cViewPr>
        <p:scale>
          <a:sx n="10" d="100"/>
          <a:sy n="10" d="100"/>
        </p:scale>
        <p:origin x="3832"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8984F-99AD-3143-8B91-2BE8AD91EE89}" type="doc">
      <dgm:prSet loTypeId="urn:microsoft.com/office/officeart/2005/8/layout/chevron2" loCatId="" qsTypeId="urn:microsoft.com/office/officeart/2005/8/quickstyle/simple1" qsCatId="simple" csTypeId="urn:microsoft.com/office/officeart/2005/8/colors/accent6_1" csCatId="accent6" phldr="1"/>
      <dgm:spPr/>
      <dgm:t>
        <a:bodyPr/>
        <a:lstStyle/>
        <a:p>
          <a:endParaRPr lang="en-US"/>
        </a:p>
      </dgm:t>
    </dgm:pt>
    <dgm:pt modelId="{890BACDE-D2AE-CD4F-8BB4-AF561492C5BC}">
      <dgm:prSet phldrT="[Text]"/>
      <dgm:spPr>
        <a:solidFill>
          <a:srgbClr val="6EBCB1"/>
        </a:solidFill>
        <a:ln>
          <a:solidFill>
            <a:srgbClr val="586600"/>
          </a:solidFill>
        </a:ln>
      </dgm:spPr>
      <dgm:t>
        <a:bodyPr/>
        <a:lstStyle/>
        <a:p>
          <a:r>
            <a:rPr lang="en-US">
              <a:latin typeface="Bodoni 72 Book" pitchFamily="2" charset="0"/>
            </a:rPr>
            <a:t>Preparing the Sample</a:t>
          </a:r>
        </a:p>
      </dgm:t>
    </dgm:pt>
    <dgm:pt modelId="{CB70D7A2-F0F5-E840-B025-A6EF1DE690DE}" type="parTrans" cxnId="{8A6D6543-EA51-454B-B878-7CB367E48E3F}">
      <dgm:prSet/>
      <dgm:spPr/>
      <dgm:t>
        <a:bodyPr/>
        <a:lstStyle/>
        <a:p>
          <a:endParaRPr lang="en-US"/>
        </a:p>
      </dgm:t>
    </dgm:pt>
    <dgm:pt modelId="{237BC390-E683-0540-AF34-CBEA8EDB9EC3}" type="sibTrans" cxnId="{8A6D6543-EA51-454B-B878-7CB367E48E3F}">
      <dgm:prSet/>
      <dgm:spPr/>
      <dgm:t>
        <a:bodyPr/>
        <a:lstStyle/>
        <a:p>
          <a:endParaRPr lang="en-US"/>
        </a:p>
      </dgm:t>
    </dgm:pt>
    <dgm:pt modelId="{91CF5E2B-A8DD-A648-ABC3-CE38AC8CFCCF}">
      <dgm:prSet phldrT="[Text]"/>
      <dgm:spPr>
        <a:solidFill>
          <a:srgbClr val="9CE0F2"/>
        </a:solidFill>
        <a:ln>
          <a:noFill/>
        </a:ln>
      </dgm:spPr>
      <dgm:t>
        <a:bodyPr/>
        <a:lstStyle/>
        <a:p>
          <a:r>
            <a:rPr lang="en-US">
              <a:latin typeface="Bodoni 72 Book" pitchFamily="2" charset="0"/>
            </a:rPr>
            <a:t>First, we cut and polished the DIP headers to ensure that they fit the probe. We took pictures with the microscope of the sample and found its dimensions</a:t>
          </a:r>
          <a:r>
            <a:rPr lang="en-US"/>
            <a:t>. </a:t>
          </a:r>
        </a:p>
      </dgm:t>
    </dgm:pt>
    <dgm:pt modelId="{93BC5E5B-CEB6-154B-9EE6-E7B4F70FABC3}" type="parTrans" cxnId="{D7DDBA42-E42A-9749-93FD-BF2710203B83}">
      <dgm:prSet/>
      <dgm:spPr/>
      <dgm:t>
        <a:bodyPr/>
        <a:lstStyle/>
        <a:p>
          <a:endParaRPr lang="en-US"/>
        </a:p>
      </dgm:t>
    </dgm:pt>
    <dgm:pt modelId="{0C7A8534-FAEB-3E44-9587-7A88ACA0B31A}" type="sibTrans" cxnId="{D7DDBA42-E42A-9749-93FD-BF2710203B83}">
      <dgm:prSet/>
      <dgm:spPr/>
      <dgm:t>
        <a:bodyPr/>
        <a:lstStyle/>
        <a:p>
          <a:endParaRPr lang="en-US"/>
        </a:p>
      </dgm:t>
    </dgm:pt>
    <dgm:pt modelId="{CC9B7769-F671-2045-BBEA-246099D431A0}">
      <dgm:prSet phldrT="[Text]"/>
      <dgm:spPr>
        <a:solidFill>
          <a:srgbClr val="6EBCB1"/>
        </a:solidFill>
        <a:ln>
          <a:solidFill>
            <a:srgbClr val="586600"/>
          </a:solidFill>
        </a:ln>
      </dgm:spPr>
      <dgm:t>
        <a:bodyPr/>
        <a:lstStyle/>
        <a:p>
          <a:r>
            <a:rPr lang="en-US">
              <a:latin typeface="Bodoni 72 Book" pitchFamily="2" charset="0"/>
            </a:rPr>
            <a:t>Contact Resistance</a:t>
          </a:r>
        </a:p>
      </dgm:t>
    </dgm:pt>
    <dgm:pt modelId="{6C2CFA37-D940-1E44-927C-FEC823EE45A2}" type="parTrans" cxnId="{D0D80BDD-909D-CB41-AE9B-FE492A20FF21}">
      <dgm:prSet/>
      <dgm:spPr/>
      <dgm:t>
        <a:bodyPr/>
        <a:lstStyle/>
        <a:p>
          <a:endParaRPr lang="en-US"/>
        </a:p>
      </dgm:t>
    </dgm:pt>
    <dgm:pt modelId="{0C07E0EC-B2C8-F54D-A34B-474CE29F2B1F}" type="sibTrans" cxnId="{D0D80BDD-909D-CB41-AE9B-FE492A20FF21}">
      <dgm:prSet/>
      <dgm:spPr/>
      <dgm:t>
        <a:bodyPr/>
        <a:lstStyle/>
        <a:p>
          <a:endParaRPr lang="en-US"/>
        </a:p>
      </dgm:t>
    </dgm:pt>
    <dgm:pt modelId="{9C841C37-5776-D34B-9391-919BE9C67658}">
      <dgm:prSet phldrT="[Text]"/>
      <dgm:spPr>
        <a:solidFill>
          <a:srgbClr val="9CE0F2">
            <a:alpha val="90000"/>
          </a:srgbClr>
        </a:solidFill>
        <a:ln>
          <a:noFill/>
        </a:ln>
      </dgm:spPr>
      <dgm:t>
        <a:bodyPr/>
        <a:lstStyle/>
        <a:p>
          <a:r>
            <a:rPr lang="en-US">
              <a:latin typeface="Bodoni 72 Book" pitchFamily="2" charset="0"/>
            </a:rPr>
            <a:t>To check the resistance of the contacts themselves, we did a two-probe resistance measurement at room-temperature using the Lake Shore 372 temperature controller and resistance bridge.</a:t>
          </a:r>
        </a:p>
      </dgm:t>
    </dgm:pt>
    <dgm:pt modelId="{98B6A2EC-394C-FE4D-9C8C-B2E5435C864F}" type="parTrans" cxnId="{0A61E1D3-626A-3840-A9E4-1988613CA1C9}">
      <dgm:prSet/>
      <dgm:spPr/>
      <dgm:t>
        <a:bodyPr/>
        <a:lstStyle/>
        <a:p>
          <a:endParaRPr lang="en-US"/>
        </a:p>
      </dgm:t>
    </dgm:pt>
    <dgm:pt modelId="{7D5B5307-F9E3-E445-876F-BA05BBCF6721}" type="sibTrans" cxnId="{0A61E1D3-626A-3840-A9E4-1988613CA1C9}">
      <dgm:prSet/>
      <dgm:spPr/>
      <dgm:t>
        <a:bodyPr/>
        <a:lstStyle/>
        <a:p>
          <a:endParaRPr lang="en-US"/>
        </a:p>
      </dgm:t>
    </dgm:pt>
    <dgm:pt modelId="{A6856CF1-AF36-9B40-BED4-02065C4623D7}">
      <dgm:prSet phldrT="[Text]"/>
      <dgm:spPr>
        <a:solidFill>
          <a:srgbClr val="9CE0F2">
            <a:alpha val="90000"/>
          </a:srgbClr>
        </a:solidFill>
        <a:ln>
          <a:noFill/>
        </a:ln>
      </dgm:spPr>
      <dgm:t>
        <a:bodyPr/>
        <a:lstStyle/>
        <a:p>
          <a:r>
            <a:rPr lang="en-US">
              <a:latin typeface="Bodoni 72 Book" pitchFamily="2" charset="0"/>
            </a:rPr>
            <a:t>We tested the contact resistance again using a four-probe resistance measurement. </a:t>
          </a:r>
        </a:p>
      </dgm:t>
    </dgm:pt>
    <dgm:pt modelId="{4A75DA54-2BEF-4B4A-9FA8-0DCB6D5C8171}" type="parTrans" cxnId="{059B9209-B271-A149-AFDD-B82E51F53101}">
      <dgm:prSet/>
      <dgm:spPr/>
      <dgm:t>
        <a:bodyPr/>
        <a:lstStyle/>
        <a:p>
          <a:endParaRPr lang="en-US"/>
        </a:p>
      </dgm:t>
    </dgm:pt>
    <dgm:pt modelId="{0B02A626-AB33-3341-81D8-F8BD71AC857B}" type="sibTrans" cxnId="{059B9209-B271-A149-AFDD-B82E51F53101}">
      <dgm:prSet/>
      <dgm:spPr/>
      <dgm:t>
        <a:bodyPr/>
        <a:lstStyle/>
        <a:p>
          <a:endParaRPr lang="en-US"/>
        </a:p>
      </dgm:t>
    </dgm:pt>
    <dgm:pt modelId="{4617B920-3A59-7642-B61D-C3AD6075AA3D}">
      <dgm:prSet phldrT="[Text]"/>
      <dgm:spPr>
        <a:solidFill>
          <a:srgbClr val="6EBCB1"/>
        </a:solidFill>
        <a:ln>
          <a:solidFill>
            <a:srgbClr val="586600"/>
          </a:solidFill>
        </a:ln>
      </dgm:spPr>
      <dgm:t>
        <a:bodyPr/>
        <a:lstStyle/>
        <a:p>
          <a:r>
            <a:rPr lang="en-US">
              <a:latin typeface="Bodoni 72 Book" pitchFamily="2" charset="0"/>
            </a:rPr>
            <a:t>Superconductivity of Sample</a:t>
          </a:r>
        </a:p>
      </dgm:t>
    </dgm:pt>
    <dgm:pt modelId="{CC1BE2B7-1E43-B64A-87DD-AC965F2DB95C}" type="parTrans" cxnId="{5E8BE239-C12A-2147-B76E-BB86710FD42C}">
      <dgm:prSet/>
      <dgm:spPr/>
      <dgm:t>
        <a:bodyPr/>
        <a:lstStyle/>
        <a:p>
          <a:endParaRPr lang="en-US"/>
        </a:p>
      </dgm:t>
    </dgm:pt>
    <dgm:pt modelId="{1F93ECF5-0F1F-DB43-AF81-40FAEA6DD74E}" type="sibTrans" cxnId="{5E8BE239-C12A-2147-B76E-BB86710FD42C}">
      <dgm:prSet/>
      <dgm:spPr/>
      <dgm:t>
        <a:bodyPr/>
        <a:lstStyle/>
        <a:p>
          <a:endParaRPr lang="en-US"/>
        </a:p>
      </dgm:t>
    </dgm:pt>
    <dgm:pt modelId="{77F18E3D-9E51-8545-9060-0395B2F07F08}">
      <dgm:prSet phldrT="[Text]"/>
      <dgm:spPr>
        <a:solidFill>
          <a:srgbClr val="9CE0F2">
            <a:alpha val="90000"/>
          </a:srgbClr>
        </a:solidFill>
        <a:ln>
          <a:noFill/>
        </a:ln>
      </dgm:spPr>
      <dgm:t>
        <a:bodyPr/>
        <a:lstStyle/>
        <a:p>
          <a:r>
            <a:rPr lang="en-US">
              <a:latin typeface="Bodoni 72 Book" pitchFamily="2" charset="0"/>
            </a:rPr>
            <a:t>To test the superconductivity of the sample, we attached it to a probe and placed it in a cryogenic </a:t>
          </a:r>
          <a:r>
            <a:rPr lang="en-US" err="1">
              <a:latin typeface="Bodoni 72 Book" pitchFamily="2" charset="0"/>
            </a:rPr>
            <a:t>dewar</a:t>
          </a:r>
          <a:r>
            <a:rPr lang="en-US">
              <a:latin typeface="Bodoni 72 Book" pitchFamily="2" charset="0"/>
            </a:rPr>
            <a:t> filled with liquid helium to cool the sample.</a:t>
          </a:r>
        </a:p>
      </dgm:t>
    </dgm:pt>
    <dgm:pt modelId="{B9F112E6-9225-0F47-9459-FB610C81D926}" type="parTrans" cxnId="{4563293B-F88A-F443-81BE-A98811C82983}">
      <dgm:prSet/>
      <dgm:spPr/>
      <dgm:t>
        <a:bodyPr/>
        <a:lstStyle/>
        <a:p>
          <a:endParaRPr lang="en-US"/>
        </a:p>
      </dgm:t>
    </dgm:pt>
    <dgm:pt modelId="{D7670BD2-0C89-0141-AC91-6208555A606F}" type="sibTrans" cxnId="{4563293B-F88A-F443-81BE-A98811C82983}">
      <dgm:prSet/>
      <dgm:spPr/>
      <dgm:t>
        <a:bodyPr/>
        <a:lstStyle/>
        <a:p>
          <a:endParaRPr lang="en-US"/>
        </a:p>
      </dgm:t>
    </dgm:pt>
    <dgm:pt modelId="{7391A389-B011-544B-969F-4BD2AAC418FC}">
      <dgm:prSet phldrT="[Text]"/>
      <dgm:spPr>
        <a:solidFill>
          <a:srgbClr val="9CE0F2">
            <a:alpha val="90000"/>
          </a:srgbClr>
        </a:solidFill>
        <a:ln>
          <a:noFill/>
        </a:ln>
      </dgm:spPr>
      <dgm:t>
        <a:bodyPr/>
        <a:lstStyle/>
        <a:p>
          <a:r>
            <a:rPr lang="en-US">
              <a:latin typeface="Bodoni 72 Book" pitchFamily="2" charset="0"/>
            </a:rPr>
            <a:t>We did a four-probe resistance measurement using the Lake Shore 372 temperature controller and resistance bridge.</a:t>
          </a:r>
        </a:p>
      </dgm:t>
    </dgm:pt>
    <dgm:pt modelId="{2C88E467-03D2-054A-A657-9823E7020742}" type="parTrans" cxnId="{DB6AFAD9-CD79-704E-BE8B-261B7A991798}">
      <dgm:prSet/>
      <dgm:spPr/>
      <dgm:t>
        <a:bodyPr/>
        <a:lstStyle/>
        <a:p>
          <a:endParaRPr lang="en-US"/>
        </a:p>
      </dgm:t>
    </dgm:pt>
    <dgm:pt modelId="{93729230-A097-F04B-AC6A-0CBD3E5513C5}" type="sibTrans" cxnId="{DB6AFAD9-CD79-704E-BE8B-261B7A991798}">
      <dgm:prSet/>
      <dgm:spPr/>
      <dgm:t>
        <a:bodyPr/>
        <a:lstStyle/>
        <a:p>
          <a:endParaRPr lang="en-US"/>
        </a:p>
      </dgm:t>
    </dgm:pt>
    <dgm:pt modelId="{AA75C352-F1AA-2341-BAE7-F184F00F050F}">
      <dgm:prSet custT="1"/>
      <dgm:spPr>
        <a:solidFill>
          <a:srgbClr val="9CE0F2">
            <a:alpha val="90000"/>
          </a:srgbClr>
        </a:solidFill>
        <a:ln>
          <a:noFill/>
        </a:ln>
      </dgm:spPr>
      <dgm:t>
        <a:bodyPr/>
        <a:lstStyle/>
        <a:p>
          <a:r>
            <a:rPr lang="en-US" sz="2400">
              <a:latin typeface="Bodoni 72 Book" pitchFamily="2" charset="0"/>
            </a:rPr>
            <a:t>We diluted Dupont 6838 Silver Paste with </a:t>
          </a:r>
          <a:r>
            <a:rPr lang="en-US" sz="2400" err="1">
              <a:latin typeface="Bodoni 72 Book" pitchFamily="2" charset="0"/>
            </a:rPr>
            <a:t>Butoxyethyl</a:t>
          </a:r>
          <a:r>
            <a:rPr lang="en-US" sz="2400">
              <a:latin typeface="Bodoni 72 Book" pitchFamily="2" charset="0"/>
            </a:rPr>
            <a:t> Acetate. </a:t>
          </a:r>
        </a:p>
      </dgm:t>
    </dgm:pt>
    <dgm:pt modelId="{34BFB4E3-6F21-0A41-A6CC-2A30A5BCB651}" type="parTrans" cxnId="{4E79B6A7-8970-E14F-8C57-FA7BA4B1E5EF}">
      <dgm:prSet/>
      <dgm:spPr/>
      <dgm:t>
        <a:bodyPr/>
        <a:lstStyle/>
        <a:p>
          <a:endParaRPr lang="en-US"/>
        </a:p>
      </dgm:t>
    </dgm:pt>
    <dgm:pt modelId="{405C2791-204A-7540-B6D6-B296BF15CD69}" type="sibTrans" cxnId="{4E79B6A7-8970-E14F-8C57-FA7BA4B1E5EF}">
      <dgm:prSet/>
      <dgm:spPr/>
      <dgm:t>
        <a:bodyPr/>
        <a:lstStyle/>
        <a:p>
          <a:endParaRPr lang="en-US"/>
        </a:p>
      </dgm:t>
    </dgm:pt>
    <dgm:pt modelId="{24400B7C-5E9E-DC4A-B175-989197D1F589}">
      <dgm:prSet custT="1"/>
      <dgm:spPr>
        <a:solidFill>
          <a:srgbClr val="9CE0F2">
            <a:alpha val="90000"/>
          </a:srgbClr>
        </a:solidFill>
        <a:ln>
          <a:noFill/>
        </a:ln>
      </dgm:spPr>
      <dgm:t>
        <a:bodyPr/>
        <a:lstStyle/>
        <a:p>
          <a:r>
            <a:rPr lang="en-US" sz="2400">
              <a:latin typeface="Bodoni 72 Book" pitchFamily="2" charset="0"/>
            </a:rPr>
            <a:t>We attached the voltage and current contacts on the sample with the silver paste solution and annealed it. The annealing process requires an oven of 450°C with an oxygen atmosphere. We place the sample in this environment for 20 minutes and slowly allow to cool down before we connected it to a DIP header with sapphire and GE varnish. This process allows the silver paste to harden and secure the contacts on the sample. </a:t>
          </a:r>
        </a:p>
      </dgm:t>
    </dgm:pt>
    <dgm:pt modelId="{6F5C1B40-D85F-D34B-94CC-69683273B9BD}" type="parTrans" cxnId="{B901CF92-E24E-DF4A-811B-2D30162F4C6D}">
      <dgm:prSet/>
      <dgm:spPr/>
      <dgm:t>
        <a:bodyPr/>
        <a:lstStyle/>
        <a:p>
          <a:endParaRPr lang="en-US"/>
        </a:p>
      </dgm:t>
    </dgm:pt>
    <dgm:pt modelId="{2F13A2B1-C731-6B40-AD01-EE2E2114A278}" type="sibTrans" cxnId="{B901CF92-E24E-DF4A-811B-2D30162F4C6D}">
      <dgm:prSet/>
      <dgm:spPr/>
      <dgm:t>
        <a:bodyPr/>
        <a:lstStyle/>
        <a:p>
          <a:endParaRPr lang="en-US"/>
        </a:p>
      </dgm:t>
    </dgm:pt>
    <dgm:pt modelId="{CB23DA21-9789-CE43-BF93-412EF956998D}">
      <dgm:prSet/>
      <dgm:spPr>
        <a:solidFill>
          <a:srgbClr val="6EBCB1"/>
        </a:solidFill>
        <a:ln>
          <a:solidFill>
            <a:srgbClr val="586600"/>
          </a:solidFill>
        </a:ln>
      </dgm:spPr>
      <dgm:t>
        <a:bodyPr/>
        <a:lstStyle/>
        <a:p>
          <a:r>
            <a:rPr lang="en-US">
              <a:latin typeface="Bodoni 72 Book" pitchFamily="2" charset="0"/>
            </a:rPr>
            <a:t>Contacts</a:t>
          </a:r>
        </a:p>
      </dgm:t>
    </dgm:pt>
    <dgm:pt modelId="{9F9E8E46-A032-6F46-908C-3D81922CD707}" type="sibTrans" cxnId="{00D1A6B0-DCD6-2744-8156-928230B1FC73}">
      <dgm:prSet/>
      <dgm:spPr/>
      <dgm:t>
        <a:bodyPr/>
        <a:lstStyle/>
        <a:p>
          <a:endParaRPr lang="en-US"/>
        </a:p>
      </dgm:t>
    </dgm:pt>
    <dgm:pt modelId="{6A86F4BF-5B39-814F-B835-1D01D2A5B3E3}" type="parTrans" cxnId="{00D1A6B0-DCD6-2744-8156-928230B1FC73}">
      <dgm:prSet/>
      <dgm:spPr/>
      <dgm:t>
        <a:bodyPr/>
        <a:lstStyle/>
        <a:p>
          <a:endParaRPr lang="en-US"/>
        </a:p>
      </dgm:t>
    </dgm:pt>
    <dgm:pt modelId="{2BA74397-1BAC-234F-AB06-277C476E3E95}" type="pres">
      <dgm:prSet presAssocID="{7148984F-99AD-3143-8B91-2BE8AD91EE89}" presName="linearFlow" presStyleCnt="0">
        <dgm:presLayoutVars>
          <dgm:dir/>
          <dgm:animLvl val="lvl"/>
          <dgm:resizeHandles val="exact"/>
        </dgm:presLayoutVars>
      </dgm:prSet>
      <dgm:spPr/>
    </dgm:pt>
    <dgm:pt modelId="{C533E8D7-BD54-CA4F-85C9-B14834505763}" type="pres">
      <dgm:prSet presAssocID="{890BACDE-D2AE-CD4F-8BB4-AF561492C5BC}" presName="composite" presStyleCnt="0"/>
      <dgm:spPr/>
    </dgm:pt>
    <dgm:pt modelId="{3EB262E2-7CC2-B44F-B900-94A52D6447FD}" type="pres">
      <dgm:prSet presAssocID="{890BACDE-D2AE-CD4F-8BB4-AF561492C5BC}" presName="parentText" presStyleLbl="alignNode1" presStyleIdx="0" presStyleCnt="4">
        <dgm:presLayoutVars>
          <dgm:chMax val="1"/>
          <dgm:bulletEnabled val="1"/>
        </dgm:presLayoutVars>
      </dgm:prSet>
      <dgm:spPr/>
    </dgm:pt>
    <dgm:pt modelId="{EE13121C-D5CF-9847-AB42-973F4290D39B}" type="pres">
      <dgm:prSet presAssocID="{890BACDE-D2AE-CD4F-8BB4-AF561492C5BC}" presName="descendantText" presStyleLbl="alignAcc1" presStyleIdx="0" presStyleCnt="4">
        <dgm:presLayoutVars>
          <dgm:bulletEnabled val="1"/>
        </dgm:presLayoutVars>
      </dgm:prSet>
      <dgm:spPr/>
    </dgm:pt>
    <dgm:pt modelId="{056B0E80-F3F0-8D43-A7CE-7D3EFAC4E7B2}" type="pres">
      <dgm:prSet presAssocID="{237BC390-E683-0540-AF34-CBEA8EDB9EC3}" presName="sp" presStyleCnt="0"/>
      <dgm:spPr/>
    </dgm:pt>
    <dgm:pt modelId="{A418381E-1AFA-9D48-BA16-E64FD0BF39E3}" type="pres">
      <dgm:prSet presAssocID="{CB23DA21-9789-CE43-BF93-412EF956998D}" presName="composite" presStyleCnt="0"/>
      <dgm:spPr/>
    </dgm:pt>
    <dgm:pt modelId="{E0EF5651-A1A0-D64D-8750-FF1C1D74CF16}" type="pres">
      <dgm:prSet presAssocID="{CB23DA21-9789-CE43-BF93-412EF956998D}" presName="parentText" presStyleLbl="alignNode1" presStyleIdx="1" presStyleCnt="4">
        <dgm:presLayoutVars>
          <dgm:chMax val="1"/>
          <dgm:bulletEnabled val="1"/>
        </dgm:presLayoutVars>
      </dgm:prSet>
      <dgm:spPr/>
    </dgm:pt>
    <dgm:pt modelId="{BD3FEC61-63DA-E44F-8261-D67DE4B1B1AC}" type="pres">
      <dgm:prSet presAssocID="{CB23DA21-9789-CE43-BF93-412EF956998D}" presName="descendantText" presStyleLbl="alignAcc1" presStyleIdx="1" presStyleCnt="4" custScaleY="150354">
        <dgm:presLayoutVars>
          <dgm:bulletEnabled val="1"/>
        </dgm:presLayoutVars>
      </dgm:prSet>
      <dgm:spPr/>
    </dgm:pt>
    <dgm:pt modelId="{FF27F710-DEBC-8D41-A25D-69ECDE459F5E}" type="pres">
      <dgm:prSet presAssocID="{9F9E8E46-A032-6F46-908C-3D81922CD707}" presName="sp" presStyleCnt="0"/>
      <dgm:spPr/>
    </dgm:pt>
    <dgm:pt modelId="{CEC22021-A562-9749-AE4B-3776B6B094AE}" type="pres">
      <dgm:prSet presAssocID="{CC9B7769-F671-2045-BBEA-246099D431A0}" presName="composite" presStyleCnt="0"/>
      <dgm:spPr/>
    </dgm:pt>
    <dgm:pt modelId="{549067F1-F4F8-C44B-8A3B-F5A6EB879092}" type="pres">
      <dgm:prSet presAssocID="{CC9B7769-F671-2045-BBEA-246099D431A0}" presName="parentText" presStyleLbl="alignNode1" presStyleIdx="2" presStyleCnt="4">
        <dgm:presLayoutVars>
          <dgm:chMax val="1"/>
          <dgm:bulletEnabled val="1"/>
        </dgm:presLayoutVars>
      </dgm:prSet>
      <dgm:spPr/>
    </dgm:pt>
    <dgm:pt modelId="{AF4EDBE9-5994-6349-BC48-0B3AC51084E8}" type="pres">
      <dgm:prSet presAssocID="{CC9B7769-F671-2045-BBEA-246099D431A0}" presName="descendantText" presStyleLbl="alignAcc1" presStyleIdx="2" presStyleCnt="4">
        <dgm:presLayoutVars>
          <dgm:bulletEnabled val="1"/>
        </dgm:presLayoutVars>
      </dgm:prSet>
      <dgm:spPr/>
    </dgm:pt>
    <dgm:pt modelId="{9EA3F368-5DAC-874E-8D3D-0DCA0BD6C5E2}" type="pres">
      <dgm:prSet presAssocID="{0C07E0EC-B2C8-F54D-A34B-474CE29F2B1F}" presName="sp" presStyleCnt="0"/>
      <dgm:spPr/>
    </dgm:pt>
    <dgm:pt modelId="{320D7CA4-B0E4-3A4B-B398-11C697F56FD3}" type="pres">
      <dgm:prSet presAssocID="{4617B920-3A59-7642-B61D-C3AD6075AA3D}" presName="composite" presStyleCnt="0"/>
      <dgm:spPr/>
    </dgm:pt>
    <dgm:pt modelId="{3DABAE1D-D612-1F4A-9692-4AB5C564E372}" type="pres">
      <dgm:prSet presAssocID="{4617B920-3A59-7642-B61D-C3AD6075AA3D}" presName="parentText" presStyleLbl="alignNode1" presStyleIdx="3" presStyleCnt="4">
        <dgm:presLayoutVars>
          <dgm:chMax val="1"/>
          <dgm:bulletEnabled val="1"/>
        </dgm:presLayoutVars>
      </dgm:prSet>
      <dgm:spPr/>
    </dgm:pt>
    <dgm:pt modelId="{A7AF86E0-2133-3E49-A3D2-8DAD8B90AC72}" type="pres">
      <dgm:prSet presAssocID="{4617B920-3A59-7642-B61D-C3AD6075AA3D}" presName="descendantText" presStyleLbl="alignAcc1" presStyleIdx="3" presStyleCnt="4">
        <dgm:presLayoutVars>
          <dgm:bulletEnabled val="1"/>
        </dgm:presLayoutVars>
      </dgm:prSet>
      <dgm:spPr/>
    </dgm:pt>
  </dgm:ptLst>
  <dgm:cxnLst>
    <dgm:cxn modelId="{467D8E06-4690-D64E-B937-54218CD926FC}" type="presOf" srcId="{4617B920-3A59-7642-B61D-C3AD6075AA3D}" destId="{3DABAE1D-D612-1F4A-9692-4AB5C564E372}" srcOrd="0" destOrd="0" presId="urn:microsoft.com/office/officeart/2005/8/layout/chevron2"/>
    <dgm:cxn modelId="{059B9209-B271-A149-AFDD-B82E51F53101}" srcId="{CC9B7769-F671-2045-BBEA-246099D431A0}" destId="{A6856CF1-AF36-9B40-BED4-02065C4623D7}" srcOrd="1" destOrd="0" parTransId="{4A75DA54-2BEF-4B4A-9FA8-0DCB6D5C8171}" sibTransId="{0B02A626-AB33-3341-81D8-F8BD71AC857B}"/>
    <dgm:cxn modelId="{3A1DF11E-7639-044B-BD64-B15616C907BD}" type="presOf" srcId="{7148984F-99AD-3143-8B91-2BE8AD91EE89}" destId="{2BA74397-1BAC-234F-AB06-277C476E3E95}" srcOrd="0" destOrd="0" presId="urn:microsoft.com/office/officeart/2005/8/layout/chevron2"/>
    <dgm:cxn modelId="{D7CF741F-F1A6-5941-B14A-6F5BE3EEF975}" type="presOf" srcId="{7391A389-B011-544B-969F-4BD2AAC418FC}" destId="{A7AF86E0-2133-3E49-A3D2-8DAD8B90AC72}" srcOrd="0" destOrd="1" presId="urn:microsoft.com/office/officeart/2005/8/layout/chevron2"/>
    <dgm:cxn modelId="{5E8BE239-C12A-2147-B76E-BB86710FD42C}" srcId="{7148984F-99AD-3143-8B91-2BE8AD91EE89}" destId="{4617B920-3A59-7642-B61D-C3AD6075AA3D}" srcOrd="3" destOrd="0" parTransId="{CC1BE2B7-1E43-B64A-87DD-AC965F2DB95C}" sibTransId="{1F93ECF5-0F1F-DB43-AF81-40FAEA6DD74E}"/>
    <dgm:cxn modelId="{4563293B-F88A-F443-81BE-A98811C82983}" srcId="{4617B920-3A59-7642-B61D-C3AD6075AA3D}" destId="{77F18E3D-9E51-8545-9060-0395B2F07F08}" srcOrd="0" destOrd="0" parTransId="{B9F112E6-9225-0F47-9459-FB610C81D926}" sibTransId="{D7670BD2-0C89-0141-AC91-6208555A606F}"/>
    <dgm:cxn modelId="{D7DDBA42-E42A-9749-93FD-BF2710203B83}" srcId="{890BACDE-D2AE-CD4F-8BB4-AF561492C5BC}" destId="{91CF5E2B-A8DD-A648-ABC3-CE38AC8CFCCF}" srcOrd="0" destOrd="0" parTransId="{93BC5E5B-CEB6-154B-9EE6-E7B4F70FABC3}" sibTransId="{0C7A8534-FAEB-3E44-9587-7A88ACA0B31A}"/>
    <dgm:cxn modelId="{8A6D6543-EA51-454B-B878-7CB367E48E3F}" srcId="{7148984F-99AD-3143-8B91-2BE8AD91EE89}" destId="{890BACDE-D2AE-CD4F-8BB4-AF561492C5BC}" srcOrd="0" destOrd="0" parTransId="{CB70D7A2-F0F5-E840-B025-A6EF1DE690DE}" sibTransId="{237BC390-E683-0540-AF34-CBEA8EDB9EC3}"/>
    <dgm:cxn modelId="{EF3EB343-5299-234F-ACDA-4043ECFB8172}" type="presOf" srcId="{91CF5E2B-A8DD-A648-ABC3-CE38AC8CFCCF}" destId="{EE13121C-D5CF-9847-AB42-973F4290D39B}" srcOrd="0" destOrd="0" presId="urn:microsoft.com/office/officeart/2005/8/layout/chevron2"/>
    <dgm:cxn modelId="{F8092450-FEE3-0342-9BB4-38F5EF1CEA45}" type="presOf" srcId="{CB23DA21-9789-CE43-BF93-412EF956998D}" destId="{E0EF5651-A1A0-D64D-8750-FF1C1D74CF16}" srcOrd="0" destOrd="0" presId="urn:microsoft.com/office/officeart/2005/8/layout/chevron2"/>
    <dgm:cxn modelId="{8C2CA767-812F-6844-BDFA-22784AB644F4}" type="presOf" srcId="{890BACDE-D2AE-CD4F-8BB4-AF561492C5BC}" destId="{3EB262E2-7CC2-B44F-B900-94A52D6447FD}" srcOrd="0" destOrd="0" presId="urn:microsoft.com/office/officeart/2005/8/layout/chevron2"/>
    <dgm:cxn modelId="{B9B5FE7B-502C-2C48-B469-172EF0DDE6ED}" type="presOf" srcId="{AA75C352-F1AA-2341-BAE7-F184F00F050F}" destId="{BD3FEC61-63DA-E44F-8261-D67DE4B1B1AC}" srcOrd="0" destOrd="0" presId="urn:microsoft.com/office/officeart/2005/8/layout/chevron2"/>
    <dgm:cxn modelId="{CD21DB8F-A9C6-6F4F-9756-02F3744A4A9C}" type="presOf" srcId="{9C841C37-5776-D34B-9391-919BE9C67658}" destId="{AF4EDBE9-5994-6349-BC48-0B3AC51084E8}" srcOrd="0" destOrd="0" presId="urn:microsoft.com/office/officeart/2005/8/layout/chevron2"/>
    <dgm:cxn modelId="{B901CF92-E24E-DF4A-811B-2D30162F4C6D}" srcId="{CB23DA21-9789-CE43-BF93-412EF956998D}" destId="{24400B7C-5E9E-DC4A-B175-989197D1F589}" srcOrd="1" destOrd="0" parTransId="{6F5C1B40-D85F-D34B-94CC-69683273B9BD}" sibTransId="{2F13A2B1-C731-6B40-AD01-EE2E2114A278}"/>
    <dgm:cxn modelId="{4E79B6A7-8970-E14F-8C57-FA7BA4B1E5EF}" srcId="{CB23DA21-9789-CE43-BF93-412EF956998D}" destId="{AA75C352-F1AA-2341-BAE7-F184F00F050F}" srcOrd="0" destOrd="0" parTransId="{34BFB4E3-6F21-0A41-A6CC-2A30A5BCB651}" sibTransId="{405C2791-204A-7540-B6D6-B296BF15CD69}"/>
    <dgm:cxn modelId="{4F9607AD-87AD-B249-A718-25D337B59EC3}" type="presOf" srcId="{24400B7C-5E9E-DC4A-B175-989197D1F589}" destId="{BD3FEC61-63DA-E44F-8261-D67DE4B1B1AC}" srcOrd="0" destOrd="1" presId="urn:microsoft.com/office/officeart/2005/8/layout/chevron2"/>
    <dgm:cxn modelId="{00D1A6B0-DCD6-2744-8156-928230B1FC73}" srcId="{7148984F-99AD-3143-8B91-2BE8AD91EE89}" destId="{CB23DA21-9789-CE43-BF93-412EF956998D}" srcOrd="1" destOrd="0" parTransId="{6A86F4BF-5B39-814F-B835-1D01D2A5B3E3}" sibTransId="{9F9E8E46-A032-6F46-908C-3D81922CD707}"/>
    <dgm:cxn modelId="{866092B1-B113-5349-B1FC-C14633176D2E}" type="presOf" srcId="{77F18E3D-9E51-8545-9060-0395B2F07F08}" destId="{A7AF86E0-2133-3E49-A3D2-8DAD8B90AC72}" srcOrd="0" destOrd="0" presId="urn:microsoft.com/office/officeart/2005/8/layout/chevron2"/>
    <dgm:cxn modelId="{0A61E1D3-626A-3840-A9E4-1988613CA1C9}" srcId="{CC9B7769-F671-2045-BBEA-246099D431A0}" destId="{9C841C37-5776-D34B-9391-919BE9C67658}" srcOrd="0" destOrd="0" parTransId="{98B6A2EC-394C-FE4D-9C8C-B2E5435C864F}" sibTransId="{7D5B5307-F9E3-E445-876F-BA05BBCF6721}"/>
    <dgm:cxn modelId="{DB6AFAD9-CD79-704E-BE8B-261B7A991798}" srcId="{4617B920-3A59-7642-B61D-C3AD6075AA3D}" destId="{7391A389-B011-544B-969F-4BD2AAC418FC}" srcOrd="1" destOrd="0" parTransId="{2C88E467-03D2-054A-A657-9823E7020742}" sibTransId="{93729230-A097-F04B-AC6A-0CBD3E5513C5}"/>
    <dgm:cxn modelId="{D0D80BDD-909D-CB41-AE9B-FE492A20FF21}" srcId="{7148984F-99AD-3143-8B91-2BE8AD91EE89}" destId="{CC9B7769-F671-2045-BBEA-246099D431A0}" srcOrd="2" destOrd="0" parTransId="{6C2CFA37-D940-1E44-927C-FEC823EE45A2}" sibTransId="{0C07E0EC-B2C8-F54D-A34B-474CE29F2B1F}"/>
    <dgm:cxn modelId="{D0316EE2-CA18-2B4A-AC72-852150B8E3B7}" type="presOf" srcId="{CC9B7769-F671-2045-BBEA-246099D431A0}" destId="{549067F1-F4F8-C44B-8A3B-F5A6EB879092}" srcOrd="0" destOrd="0" presId="urn:microsoft.com/office/officeart/2005/8/layout/chevron2"/>
    <dgm:cxn modelId="{7C8848E8-174B-A642-8B27-A55BC0E504E9}" type="presOf" srcId="{A6856CF1-AF36-9B40-BED4-02065C4623D7}" destId="{AF4EDBE9-5994-6349-BC48-0B3AC51084E8}" srcOrd="0" destOrd="1" presId="urn:microsoft.com/office/officeart/2005/8/layout/chevron2"/>
    <dgm:cxn modelId="{EE9C69BD-D6EC-564A-A601-F00E6EE01558}" type="presParOf" srcId="{2BA74397-1BAC-234F-AB06-277C476E3E95}" destId="{C533E8D7-BD54-CA4F-85C9-B14834505763}" srcOrd="0" destOrd="0" presId="urn:microsoft.com/office/officeart/2005/8/layout/chevron2"/>
    <dgm:cxn modelId="{5F735463-BB6C-8F4B-AF1E-633E8424CDD2}" type="presParOf" srcId="{C533E8D7-BD54-CA4F-85C9-B14834505763}" destId="{3EB262E2-7CC2-B44F-B900-94A52D6447FD}" srcOrd="0" destOrd="0" presId="urn:microsoft.com/office/officeart/2005/8/layout/chevron2"/>
    <dgm:cxn modelId="{8CE00FED-7E38-764B-BDB5-8D7A708E7920}" type="presParOf" srcId="{C533E8D7-BD54-CA4F-85C9-B14834505763}" destId="{EE13121C-D5CF-9847-AB42-973F4290D39B}" srcOrd="1" destOrd="0" presId="urn:microsoft.com/office/officeart/2005/8/layout/chevron2"/>
    <dgm:cxn modelId="{85349896-7118-2F41-8E05-A7EA19584BBD}" type="presParOf" srcId="{2BA74397-1BAC-234F-AB06-277C476E3E95}" destId="{056B0E80-F3F0-8D43-A7CE-7D3EFAC4E7B2}" srcOrd="1" destOrd="0" presId="urn:microsoft.com/office/officeart/2005/8/layout/chevron2"/>
    <dgm:cxn modelId="{62C4CD0B-1048-C449-AFA8-AAB7B92DE3FD}" type="presParOf" srcId="{2BA74397-1BAC-234F-AB06-277C476E3E95}" destId="{A418381E-1AFA-9D48-BA16-E64FD0BF39E3}" srcOrd="2" destOrd="0" presId="urn:microsoft.com/office/officeart/2005/8/layout/chevron2"/>
    <dgm:cxn modelId="{2CB9C98A-1434-E24C-B698-BA41FE52609F}" type="presParOf" srcId="{A418381E-1AFA-9D48-BA16-E64FD0BF39E3}" destId="{E0EF5651-A1A0-D64D-8750-FF1C1D74CF16}" srcOrd="0" destOrd="0" presId="urn:microsoft.com/office/officeart/2005/8/layout/chevron2"/>
    <dgm:cxn modelId="{4F0F20C3-D9D7-524C-8200-C32C2A1AB283}" type="presParOf" srcId="{A418381E-1AFA-9D48-BA16-E64FD0BF39E3}" destId="{BD3FEC61-63DA-E44F-8261-D67DE4B1B1AC}" srcOrd="1" destOrd="0" presId="urn:microsoft.com/office/officeart/2005/8/layout/chevron2"/>
    <dgm:cxn modelId="{E084AC7B-044F-0E47-88A8-D364243296B9}" type="presParOf" srcId="{2BA74397-1BAC-234F-AB06-277C476E3E95}" destId="{FF27F710-DEBC-8D41-A25D-69ECDE459F5E}" srcOrd="3" destOrd="0" presId="urn:microsoft.com/office/officeart/2005/8/layout/chevron2"/>
    <dgm:cxn modelId="{8EB86A29-5827-AA45-A154-C9E825C09C84}" type="presParOf" srcId="{2BA74397-1BAC-234F-AB06-277C476E3E95}" destId="{CEC22021-A562-9749-AE4B-3776B6B094AE}" srcOrd="4" destOrd="0" presId="urn:microsoft.com/office/officeart/2005/8/layout/chevron2"/>
    <dgm:cxn modelId="{006F2CCA-4FBA-9E49-B9B7-A6815F53B57D}" type="presParOf" srcId="{CEC22021-A562-9749-AE4B-3776B6B094AE}" destId="{549067F1-F4F8-C44B-8A3B-F5A6EB879092}" srcOrd="0" destOrd="0" presId="urn:microsoft.com/office/officeart/2005/8/layout/chevron2"/>
    <dgm:cxn modelId="{4BD2094D-43CD-474F-B1F7-031C3F48A0FC}" type="presParOf" srcId="{CEC22021-A562-9749-AE4B-3776B6B094AE}" destId="{AF4EDBE9-5994-6349-BC48-0B3AC51084E8}" srcOrd="1" destOrd="0" presId="urn:microsoft.com/office/officeart/2005/8/layout/chevron2"/>
    <dgm:cxn modelId="{171A2118-9A5F-D141-B57D-F8D7B0116911}" type="presParOf" srcId="{2BA74397-1BAC-234F-AB06-277C476E3E95}" destId="{9EA3F368-5DAC-874E-8D3D-0DCA0BD6C5E2}" srcOrd="5" destOrd="0" presId="urn:microsoft.com/office/officeart/2005/8/layout/chevron2"/>
    <dgm:cxn modelId="{9C6C67F6-DDBB-A44C-BA1B-E68FEAEE6258}" type="presParOf" srcId="{2BA74397-1BAC-234F-AB06-277C476E3E95}" destId="{320D7CA4-B0E4-3A4B-B398-11C697F56FD3}" srcOrd="6" destOrd="0" presId="urn:microsoft.com/office/officeart/2005/8/layout/chevron2"/>
    <dgm:cxn modelId="{CCC6E7ED-E190-1E46-A5DA-04A2B17E12BC}" type="presParOf" srcId="{320D7CA4-B0E4-3A4B-B398-11C697F56FD3}" destId="{3DABAE1D-D612-1F4A-9692-4AB5C564E372}" srcOrd="0" destOrd="0" presId="urn:microsoft.com/office/officeart/2005/8/layout/chevron2"/>
    <dgm:cxn modelId="{6E1682F7-88E0-214A-99B1-2EFC99FDE1BF}" type="presParOf" srcId="{320D7CA4-B0E4-3A4B-B398-11C697F56FD3}" destId="{A7AF86E0-2133-3E49-A3D2-8DAD8B90AC7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62E2-7CC2-B44F-B900-94A52D6447FD}">
      <dsp:nvSpPr>
        <dsp:cNvPr id="0" name=""/>
        <dsp:cNvSpPr/>
      </dsp:nvSpPr>
      <dsp:spPr>
        <a:xfrm rot="5400000">
          <a:off x="-667878" y="881481"/>
          <a:ext cx="4452521" cy="3116764"/>
        </a:xfrm>
        <a:prstGeom prst="chevron">
          <a:avLst/>
        </a:prstGeom>
        <a:solidFill>
          <a:srgbClr val="6EBCB1"/>
        </a:solidFill>
        <a:ln w="12700" cap="flat" cmpd="sng" algn="ctr">
          <a:solidFill>
            <a:srgbClr val="58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Bodoni 72 Book" pitchFamily="2" charset="0"/>
            </a:rPr>
            <a:t>Preparing the Sample</a:t>
          </a:r>
        </a:p>
      </dsp:txBody>
      <dsp:txXfrm rot="-5400000">
        <a:off x="1" y="1771984"/>
        <a:ext cx="3116764" cy="1335757"/>
      </dsp:txXfrm>
    </dsp:sp>
    <dsp:sp modelId="{EE13121C-D5CF-9847-AB42-973F4290D39B}">
      <dsp:nvSpPr>
        <dsp:cNvPr id="0" name=""/>
        <dsp:cNvSpPr/>
      </dsp:nvSpPr>
      <dsp:spPr>
        <a:xfrm rot="5400000">
          <a:off x="4806620" y="-1476252"/>
          <a:ext cx="2894138" cy="6273849"/>
        </a:xfrm>
        <a:prstGeom prst="round2SameRect">
          <a:avLst/>
        </a:prstGeom>
        <a:solidFill>
          <a:srgbClr val="9CE0F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Bodoni 72 Book" pitchFamily="2" charset="0"/>
            </a:rPr>
            <a:t>First, we cut and polished the DIP headers to ensure that they fit the probe. We took pictures with the microscope of the sample and found its dimensions</a:t>
          </a:r>
          <a:r>
            <a:rPr lang="en-US" sz="2600" kern="1200"/>
            <a:t>. </a:t>
          </a:r>
        </a:p>
      </dsp:txBody>
      <dsp:txXfrm rot="-5400000">
        <a:off x="3116765" y="354883"/>
        <a:ext cx="6132569" cy="2611578"/>
      </dsp:txXfrm>
    </dsp:sp>
    <dsp:sp modelId="{E0EF5651-A1A0-D64D-8750-FF1C1D74CF16}">
      <dsp:nvSpPr>
        <dsp:cNvPr id="0" name=""/>
        <dsp:cNvSpPr/>
      </dsp:nvSpPr>
      <dsp:spPr>
        <a:xfrm rot="5400000">
          <a:off x="-667878" y="5851000"/>
          <a:ext cx="4452521" cy="3116764"/>
        </a:xfrm>
        <a:prstGeom prst="chevron">
          <a:avLst/>
        </a:prstGeom>
        <a:solidFill>
          <a:srgbClr val="6EBCB1"/>
        </a:solidFill>
        <a:ln w="12700" cap="flat" cmpd="sng" algn="ctr">
          <a:solidFill>
            <a:srgbClr val="58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Bodoni 72 Book" pitchFamily="2" charset="0"/>
            </a:rPr>
            <a:t>Contacts</a:t>
          </a:r>
        </a:p>
      </dsp:txBody>
      <dsp:txXfrm rot="-5400000">
        <a:off x="1" y="6741503"/>
        <a:ext cx="3116764" cy="1335757"/>
      </dsp:txXfrm>
    </dsp:sp>
    <dsp:sp modelId="{BD3FEC61-63DA-E44F-8261-D67DE4B1B1AC}">
      <dsp:nvSpPr>
        <dsp:cNvPr id="0" name=""/>
        <dsp:cNvSpPr/>
      </dsp:nvSpPr>
      <dsp:spPr>
        <a:xfrm rot="5400000">
          <a:off x="4077962" y="3493267"/>
          <a:ext cx="4351453" cy="6273849"/>
        </a:xfrm>
        <a:prstGeom prst="round2SameRect">
          <a:avLst/>
        </a:prstGeom>
        <a:solidFill>
          <a:srgbClr val="9CE0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latin typeface="Bodoni 72 Book" pitchFamily="2" charset="0"/>
            </a:rPr>
            <a:t>We diluted Dupont 6838 Silver Paste with </a:t>
          </a:r>
          <a:r>
            <a:rPr lang="en-US" sz="2400" kern="1200" err="1">
              <a:latin typeface="Bodoni 72 Book" pitchFamily="2" charset="0"/>
            </a:rPr>
            <a:t>Butoxyethyl</a:t>
          </a:r>
          <a:r>
            <a:rPr lang="en-US" sz="2400" kern="1200">
              <a:latin typeface="Bodoni 72 Book" pitchFamily="2" charset="0"/>
            </a:rPr>
            <a:t> Acetate. </a:t>
          </a:r>
        </a:p>
        <a:p>
          <a:pPr marL="228600" lvl="1" indent="-228600" algn="l" defTabSz="1066800">
            <a:lnSpc>
              <a:spcPct val="90000"/>
            </a:lnSpc>
            <a:spcBef>
              <a:spcPct val="0"/>
            </a:spcBef>
            <a:spcAft>
              <a:spcPct val="15000"/>
            </a:spcAft>
            <a:buChar char="•"/>
          </a:pPr>
          <a:r>
            <a:rPr lang="en-US" sz="2400" kern="1200">
              <a:latin typeface="Bodoni 72 Book" pitchFamily="2" charset="0"/>
            </a:rPr>
            <a:t>We attached the voltage and current contacts on the sample with the silver paste solution and annealed it. The annealing process requires an oven of 450°C with an oxygen atmosphere. We place the sample in this environment for 20 minutes and slowly allow to cool down before we connected it to a DIP header with sapphire and GE varnish. This process allows the silver paste to harden and secure the contacts on the sample. </a:t>
          </a:r>
        </a:p>
      </dsp:txBody>
      <dsp:txXfrm rot="-5400000">
        <a:off x="3116764" y="4666885"/>
        <a:ext cx="6061429" cy="3926613"/>
      </dsp:txXfrm>
    </dsp:sp>
    <dsp:sp modelId="{549067F1-F4F8-C44B-8A3B-F5A6EB879092}">
      <dsp:nvSpPr>
        <dsp:cNvPr id="0" name=""/>
        <dsp:cNvSpPr/>
      </dsp:nvSpPr>
      <dsp:spPr>
        <a:xfrm rot="5400000">
          <a:off x="-667878" y="10091862"/>
          <a:ext cx="4452521" cy="3116764"/>
        </a:xfrm>
        <a:prstGeom prst="chevron">
          <a:avLst/>
        </a:prstGeom>
        <a:solidFill>
          <a:srgbClr val="6EBCB1"/>
        </a:solidFill>
        <a:ln w="12700" cap="flat" cmpd="sng" algn="ctr">
          <a:solidFill>
            <a:srgbClr val="58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Bodoni 72 Book" pitchFamily="2" charset="0"/>
            </a:rPr>
            <a:t>Contact Resistance</a:t>
          </a:r>
        </a:p>
      </dsp:txBody>
      <dsp:txXfrm rot="-5400000">
        <a:off x="1" y="10982365"/>
        <a:ext cx="3116764" cy="1335757"/>
      </dsp:txXfrm>
    </dsp:sp>
    <dsp:sp modelId="{AF4EDBE9-5994-6349-BC48-0B3AC51084E8}">
      <dsp:nvSpPr>
        <dsp:cNvPr id="0" name=""/>
        <dsp:cNvSpPr/>
      </dsp:nvSpPr>
      <dsp:spPr>
        <a:xfrm rot="5400000">
          <a:off x="4806620" y="7734129"/>
          <a:ext cx="2894138" cy="6273849"/>
        </a:xfrm>
        <a:prstGeom prst="round2SameRect">
          <a:avLst/>
        </a:prstGeom>
        <a:solidFill>
          <a:srgbClr val="9CE0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Bodoni 72 Book" pitchFamily="2" charset="0"/>
            </a:rPr>
            <a:t>To check the resistance of the contacts themselves, we did a two-probe resistance measurement at room-temperature using the Lake Shore 372 temperature controller and resistance bridge.</a:t>
          </a:r>
        </a:p>
        <a:p>
          <a:pPr marL="228600" lvl="1" indent="-228600" algn="l" defTabSz="1155700">
            <a:lnSpc>
              <a:spcPct val="90000"/>
            </a:lnSpc>
            <a:spcBef>
              <a:spcPct val="0"/>
            </a:spcBef>
            <a:spcAft>
              <a:spcPct val="15000"/>
            </a:spcAft>
            <a:buChar char="•"/>
          </a:pPr>
          <a:r>
            <a:rPr lang="en-US" sz="2600" kern="1200">
              <a:latin typeface="Bodoni 72 Book" pitchFamily="2" charset="0"/>
            </a:rPr>
            <a:t>We tested the contact resistance again using a four-probe resistance measurement. </a:t>
          </a:r>
        </a:p>
      </dsp:txBody>
      <dsp:txXfrm rot="-5400000">
        <a:off x="3116765" y="9565264"/>
        <a:ext cx="6132569" cy="2611578"/>
      </dsp:txXfrm>
    </dsp:sp>
    <dsp:sp modelId="{3DABAE1D-D612-1F4A-9692-4AB5C564E372}">
      <dsp:nvSpPr>
        <dsp:cNvPr id="0" name=""/>
        <dsp:cNvSpPr/>
      </dsp:nvSpPr>
      <dsp:spPr>
        <a:xfrm rot="5400000">
          <a:off x="-667878" y="14332725"/>
          <a:ext cx="4452521" cy="3116764"/>
        </a:xfrm>
        <a:prstGeom prst="chevron">
          <a:avLst/>
        </a:prstGeom>
        <a:solidFill>
          <a:srgbClr val="6EBCB1"/>
        </a:solidFill>
        <a:ln w="12700" cap="flat" cmpd="sng" algn="ctr">
          <a:solidFill>
            <a:srgbClr val="58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a:latin typeface="Bodoni 72 Book" pitchFamily="2" charset="0"/>
            </a:rPr>
            <a:t>Superconductivity of Sample</a:t>
          </a:r>
        </a:p>
      </dsp:txBody>
      <dsp:txXfrm rot="-5400000">
        <a:off x="1" y="15223228"/>
        <a:ext cx="3116764" cy="1335757"/>
      </dsp:txXfrm>
    </dsp:sp>
    <dsp:sp modelId="{A7AF86E0-2133-3E49-A3D2-8DAD8B90AC72}">
      <dsp:nvSpPr>
        <dsp:cNvPr id="0" name=""/>
        <dsp:cNvSpPr/>
      </dsp:nvSpPr>
      <dsp:spPr>
        <a:xfrm rot="5400000">
          <a:off x="4806620" y="11974991"/>
          <a:ext cx="2894138" cy="6273849"/>
        </a:xfrm>
        <a:prstGeom prst="round2SameRect">
          <a:avLst/>
        </a:prstGeom>
        <a:solidFill>
          <a:srgbClr val="9CE0F2">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Bodoni 72 Book" pitchFamily="2" charset="0"/>
            </a:rPr>
            <a:t>To test the superconductivity of the sample, we attached it to a probe and placed it in a cryogenic </a:t>
          </a:r>
          <a:r>
            <a:rPr lang="en-US" sz="2600" kern="1200" err="1">
              <a:latin typeface="Bodoni 72 Book" pitchFamily="2" charset="0"/>
            </a:rPr>
            <a:t>dewar</a:t>
          </a:r>
          <a:r>
            <a:rPr lang="en-US" sz="2600" kern="1200">
              <a:latin typeface="Bodoni 72 Book" pitchFamily="2" charset="0"/>
            </a:rPr>
            <a:t> filled with liquid helium to cool the sample.</a:t>
          </a:r>
        </a:p>
        <a:p>
          <a:pPr marL="228600" lvl="1" indent="-228600" algn="l" defTabSz="1155700">
            <a:lnSpc>
              <a:spcPct val="90000"/>
            </a:lnSpc>
            <a:spcBef>
              <a:spcPct val="0"/>
            </a:spcBef>
            <a:spcAft>
              <a:spcPct val="15000"/>
            </a:spcAft>
            <a:buChar char="•"/>
          </a:pPr>
          <a:r>
            <a:rPr lang="en-US" sz="2600" kern="1200">
              <a:latin typeface="Bodoni 72 Book" pitchFamily="2" charset="0"/>
            </a:rPr>
            <a:t>We did a four-probe resistance measurement using the Lake Shore 372 temperature controller and resistance bridge.</a:t>
          </a:r>
        </a:p>
      </dsp:txBody>
      <dsp:txXfrm rot="-5400000">
        <a:off x="3116765" y="13806126"/>
        <a:ext cx="6132569" cy="2611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76084-2324-3644-8EF4-2453EFFF5B51}" type="datetimeFigureOut">
              <a:rPr lang="en-US" smtClean="0"/>
              <a:t>3/18/22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D4351-7F08-E540-84AB-2F1573DFED88}" type="slidenum">
              <a:rPr lang="en-US" smtClean="0"/>
              <a:t>‹#›</a:t>
            </a:fld>
            <a:endParaRPr lang="en-US"/>
          </a:p>
        </p:txBody>
      </p:sp>
    </p:spTree>
    <p:extLst>
      <p:ext uri="{BB962C8B-B14F-4D97-AF65-F5344CB8AC3E}">
        <p14:creationId xmlns:p14="http://schemas.microsoft.com/office/powerpoint/2010/main" val="154031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8D4351-7F08-E540-84AB-2F1573DFED88}" type="slidenum">
              <a:rPr lang="en-US" smtClean="0"/>
              <a:t>1</a:t>
            </a:fld>
            <a:endParaRPr lang="en-US"/>
          </a:p>
        </p:txBody>
      </p:sp>
    </p:spTree>
    <p:extLst>
      <p:ext uri="{BB962C8B-B14F-4D97-AF65-F5344CB8AC3E}">
        <p14:creationId xmlns:p14="http://schemas.microsoft.com/office/powerpoint/2010/main" val="13404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B78CE17C-6130-AC46-8103-A501AC911A28}"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30013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CE17C-6130-AC46-8103-A501AC911A28}"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31289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CE17C-6130-AC46-8103-A501AC911A28}"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356840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CE17C-6130-AC46-8103-A501AC911A28}"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14857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CE17C-6130-AC46-8103-A501AC911A28}"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23199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CE17C-6130-AC46-8103-A501AC911A28}"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324529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8CE17C-6130-AC46-8103-A501AC911A28}" type="datetimeFigureOut">
              <a:rPr lang="en-US" smtClean="0"/>
              <a:t>3/18/22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423009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8CE17C-6130-AC46-8103-A501AC911A28}" type="datetimeFigureOut">
              <a:rPr lang="en-US" smtClean="0"/>
              <a:t>3/18/22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231604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CE17C-6130-AC46-8103-A501AC911A28}" type="datetimeFigureOut">
              <a:rPr lang="en-US" smtClean="0"/>
              <a:t>3/18/22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240008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78CE17C-6130-AC46-8103-A501AC911A28}"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240404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78CE17C-6130-AC46-8103-A501AC911A28}"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9856D-FFFE-7740-BAF4-31F2F360C602}" type="slidenum">
              <a:rPr lang="en-US" smtClean="0"/>
              <a:t>‹#›</a:t>
            </a:fld>
            <a:endParaRPr lang="en-US"/>
          </a:p>
        </p:txBody>
      </p:sp>
    </p:spTree>
    <p:extLst>
      <p:ext uri="{BB962C8B-B14F-4D97-AF65-F5344CB8AC3E}">
        <p14:creationId xmlns:p14="http://schemas.microsoft.com/office/powerpoint/2010/main" val="78814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78CE17C-6130-AC46-8103-A501AC911A28}" type="datetimeFigureOut">
              <a:rPr lang="en-US" smtClean="0"/>
              <a:t>3/18/22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E19856D-FFFE-7740-BAF4-31F2F360C602}" type="slidenum">
              <a:rPr lang="en-US" smtClean="0"/>
              <a:t>‹#›</a:t>
            </a:fld>
            <a:endParaRPr lang="en-US"/>
          </a:p>
        </p:txBody>
      </p:sp>
    </p:spTree>
    <p:extLst>
      <p:ext uri="{BB962C8B-B14F-4D97-AF65-F5344CB8AC3E}">
        <p14:creationId xmlns:p14="http://schemas.microsoft.com/office/powerpoint/2010/main" val="95984470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jpeg"/><Relationship Id="rId18" Type="http://schemas.openxmlformats.org/officeDocument/2006/relationships/image" Target="../media/image10.png"/><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diagramColors" Target="../diagrams/colors1.xml"/><Relationship Id="rId12" Type="http://schemas.openxmlformats.org/officeDocument/2006/relationships/image" Target="../media/image4.jpe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5" Type="http://schemas.openxmlformats.org/officeDocument/2006/relationships/image" Target="../media/image7.jpeg"/><Relationship Id="rId10" Type="http://schemas.openxmlformats.org/officeDocument/2006/relationships/image" Target="../media/image3.png"/><Relationship Id="rId19"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2.png"/><Relationship Id="rId14" Type="http://schemas.openxmlformats.org/officeDocument/2006/relationships/image" Target="../media/image6.jpeg"/><Relationship Id="rId2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FC7"/>
        </a:solidFill>
        <a:effectLst/>
      </p:bgPr>
    </p:bg>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id="{B51B9269-C84D-854C-92C0-485DD4A11A93}"/>
              </a:ext>
            </a:extLst>
          </p:cNvPr>
          <p:cNvSpPr/>
          <p:nvPr/>
        </p:nvSpPr>
        <p:spPr>
          <a:xfrm>
            <a:off x="28502043" y="24552459"/>
            <a:ext cx="15095728" cy="3493008"/>
          </a:xfrm>
          <a:prstGeom prst="ellipse">
            <a:avLst/>
          </a:prstGeom>
          <a:solidFill>
            <a:srgbClr val="9CE0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1026">
            <a:extLst>
              <a:ext uri="{FF2B5EF4-FFF2-40B4-BE49-F238E27FC236}">
                <a16:creationId xmlns:a16="http://schemas.microsoft.com/office/drawing/2014/main" id="{96A035FA-96DC-4C6F-8971-5340952BD558}"/>
              </a:ext>
            </a:extLst>
          </p:cNvPr>
          <p:cNvSpPr/>
          <p:nvPr/>
        </p:nvSpPr>
        <p:spPr>
          <a:xfrm>
            <a:off x="-20537" y="-159837"/>
            <a:ext cx="43932274" cy="5054600"/>
          </a:xfrm>
          <a:prstGeom prst="rect">
            <a:avLst/>
          </a:prstGeom>
          <a:solidFill>
            <a:srgbClr val="9CE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AC76477-5C1F-8345-B465-20228555FE62}"/>
              </a:ext>
            </a:extLst>
          </p:cNvPr>
          <p:cNvSpPr/>
          <p:nvPr/>
        </p:nvSpPr>
        <p:spPr>
          <a:xfrm flipV="1">
            <a:off x="28090329" y="19684142"/>
            <a:ext cx="15507442" cy="4456073"/>
          </a:xfrm>
          <a:prstGeom prst="ellipse">
            <a:avLst/>
          </a:prstGeom>
          <a:solidFill>
            <a:srgbClr val="6EB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E8874110-1601-F240-B9EB-95D48CCB39B2}"/>
              </a:ext>
            </a:extLst>
          </p:cNvPr>
          <p:cNvSpPr/>
          <p:nvPr/>
        </p:nvSpPr>
        <p:spPr>
          <a:xfrm flipH="1" flipV="1">
            <a:off x="27811432" y="5131913"/>
            <a:ext cx="15935277" cy="9933831"/>
          </a:xfrm>
          <a:prstGeom prst="roundRect">
            <a:avLst/>
          </a:prstGeom>
          <a:solidFill>
            <a:srgbClr val="6EB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E1B605-75D4-144B-A7B5-483264E3EEF6}"/>
              </a:ext>
            </a:extLst>
          </p:cNvPr>
          <p:cNvSpPr/>
          <p:nvPr/>
        </p:nvSpPr>
        <p:spPr>
          <a:xfrm flipV="1">
            <a:off x="27823704" y="15370545"/>
            <a:ext cx="16056928" cy="4174613"/>
          </a:xfrm>
          <a:prstGeom prst="ellipse">
            <a:avLst/>
          </a:prstGeom>
          <a:solidFill>
            <a:srgbClr val="9CE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8709373-9CFD-1346-9EFD-921799035FCA}"/>
              </a:ext>
            </a:extLst>
          </p:cNvPr>
          <p:cNvSpPr/>
          <p:nvPr/>
        </p:nvSpPr>
        <p:spPr>
          <a:xfrm>
            <a:off x="29079397" y="28643326"/>
            <a:ext cx="14215863" cy="3808918"/>
          </a:xfrm>
          <a:prstGeom prst="roundRect">
            <a:avLst/>
          </a:prstGeom>
          <a:solidFill>
            <a:srgbClr val="6EB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F4E3AD50-957B-C64D-9230-C43432A5EDE7}"/>
              </a:ext>
            </a:extLst>
          </p:cNvPr>
          <p:cNvSpPr/>
          <p:nvPr/>
        </p:nvSpPr>
        <p:spPr>
          <a:xfrm>
            <a:off x="15805572" y="24142615"/>
            <a:ext cx="12425662" cy="8333099"/>
          </a:xfrm>
          <a:prstGeom prst="roundRect">
            <a:avLst>
              <a:gd name="adj" fmla="val 27282"/>
            </a:avLst>
          </a:prstGeom>
          <a:solidFill>
            <a:srgbClr val="6EB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D079ECD5-2854-CE47-854B-69A8CD44AB6B}"/>
              </a:ext>
            </a:extLst>
          </p:cNvPr>
          <p:cNvSpPr/>
          <p:nvPr/>
        </p:nvSpPr>
        <p:spPr>
          <a:xfrm>
            <a:off x="15918750" y="5236140"/>
            <a:ext cx="11662521" cy="18622816"/>
          </a:xfrm>
          <a:prstGeom prst="roundRect">
            <a:avLst/>
          </a:prstGeom>
          <a:solidFill>
            <a:srgbClr val="9CE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C00286-312D-9A4A-9685-D5BCBEECED14}"/>
              </a:ext>
            </a:extLst>
          </p:cNvPr>
          <p:cNvSpPr/>
          <p:nvPr/>
        </p:nvSpPr>
        <p:spPr>
          <a:xfrm>
            <a:off x="243021" y="5128713"/>
            <a:ext cx="15588558" cy="8269111"/>
          </a:xfrm>
          <a:prstGeom prst="ellipse">
            <a:avLst/>
          </a:prstGeom>
          <a:solidFill>
            <a:srgbClr val="6EBCB1"/>
          </a:solidFill>
          <a:ln w="57150">
            <a:noFill/>
            <a:extLst>
              <a:ext uri="{C807C97D-BFC1-408E-A445-0C87EB9F89A2}">
                <ask:lineSketchStyleProps xmlns:ask="http://schemas.microsoft.com/office/drawing/2018/sketchyshapes" sd="1219033472">
                  <a:custGeom>
                    <a:avLst/>
                    <a:gdLst>
                      <a:gd name="connsiteX0" fmla="*/ 0 w 21359446"/>
                      <a:gd name="connsiteY0" fmla="*/ 3997570 h 7995139"/>
                      <a:gd name="connsiteX1" fmla="*/ 10679723 w 21359446"/>
                      <a:gd name="connsiteY1" fmla="*/ 0 h 7995139"/>
                      <a:gd name="connsiteX2" fmla="*/ 21359446 w 21359446"/>
                      <a:gd name="connsiteY2" fmla="*/ 3997570 h 7995139"/>
                      <a:gd name="connsiteX3" fmla="*/ 10679723 w 21359446"/>
                      <a:gd name="connsiteY3" fmla="*/ 7995140 h 7995139"/>
                      <a:gd name="connsiteX4" fmla="*/ 0 w 21359446"/>
                      <a:gd name="connsiteY4" fmla="*/ 3997570 h 7995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9446" h="7995139" extrusionOk="0">
                        <a:moveTo>
                          <a:pt x="0" y="3997570"/>
                        </a:moveTo>
                        <a:cubicBezTo>
                          <a:pt x="-783525" y="1306477"/>
                          <a:pt x="4386329" y="148304"/>
                          <a:pt x="10679723" y="0"/>
                        </a:cubicBezTo>
                        <a:cubicBezTo>
                          <a:pt x="16928780" y="73854"/>
                          <a:pt x="21062508" y="1799215"/>
                          <a:pt x="21359446" y="3997570"/>
                        </a:cubicBezTo>
                        <a:cubicBezTo>
                          <a:pt x="20309794" y="7230409"/>
                          <a:pt x="16460450" y="8644718"/>
                          <a:pt x="10679723" y="7995140"/>
                        </a:cubicBezTo>
                        <a:cubicBezTo>
                          <a:pt x="4338798" y="7752941"/>
                          <a:pt x="517078" y="6452431"/>
                          <a:pt x="0" y="399757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41EDBF7-8066-1547-B955-B1F05B38C030}"/>
                  </a:ext>
                </a:extLst>
              </p:cNvPr>
              <p:cNvSpPr>
                <a:spLocks noGrp="1"/>
              </p:cNvSpPr>
              <p:nvPr>
                <p:ph type="ctrTitle"/>
              </p:nvPr>
            </p:nvSpPr>
            <p:spPr>
              <a:xfrm>
                <a:off x="2397125" y="4822458"/>
                <a:ext cx="11689755" cy="7660684"/>
              </a:xfrm>
            </p:spPr>
            <p:txBody>
              <a:bodyPr>
                <a:normAutofit/>
              </a:bodyPr>
              <a:lstStyle/>
              <a:p>
                <a:r>
                  <a:rPr lang="en-US" sz="2400" dirty="0">
                    <a:latin typeface="Bodoni 72 Book"/>
                    <a:ea typeface="Apple Symbols" panose="02000000000000000000" pitchFamily="2" charset="-79"/>
                    <a:cs typeface="Apple Symbols"/>
                  </a:rPr>
                  <a:t>Condensed matter physics is the study of the macroscopic and microscopic physical properties of matter. This project will focus exclusively on the physical properties of materials known as </a:t>
                </a:r>
                <a:r>
                  <a:rPr lang="en-US" sz="2400" dirty="0" err="1">
                    <a:latin typeface="Bodoni 72 Book"/>
                    <a:ea typeface="Apple Symbols" panose="02000000000000000000" pitchFamily="2" charset="-79"/>
                    <a:cs typeface="Apple Symbols"/>
                  </a:rPr>
                  <a:t>cuprates</a:t>
                </a:r>
                <a:r>
                  <a:rPr lang="en-US" sz="2400" dirty="0">
                    <a:latin typeface="Bodoni 72 Book"/>
                    <a:ea typeface="Apple Symbols" panose="02000000000000000000" pitchFamily="2" charset="-79"/>
                    <a:cs typeface="Apple Symbols"/>
                  </a:rPr>
                  <a:t>. Cuprates are superconductors, meaning that under certain conditions, they can conduct electricity with no resistance. The current flow in these materials can create large magnetic fields while producing almost no heat. Cuprates are one of many materials that are considered “high-temperature superconductors” (HTS) [1], meaning they can carry a current with no resistance at a higher temperature than the conventional low-temperature superconductor. In the past, the technological and medical fields only used low-temperature superconductors. Research of high-temperature superconductors has contributed to these fields: HTS have been used in NMR and MRI systems as well as electrical power transmission systems [2].</a:t>
                </a:r>
                <a:br>
                  <a:rPr lang="en-US" sz="2400" dirty="0">
                    <a:latin typeface="Bodoni 72 Book" pitchFamily="2" charset="0"/>
                    <a:ea typeface="Apple Symbols" panose="02000000000000000000" pitchFamily="2" charset="-79"/>
                    <a:cs typeface="Apple Symbols" panose="02000000000000000000" pitchFamily="2" charset="-79"/>
                  </a:rPr>
                </a:br>
                <a:br>
                  <a:rPr lang="en-US" sz="2400" dirty="0">
                    <a:latin typeface="Bodoni 72 Book" pitchFamily="2" charset="0"/>
                    <a:ea typeface="Apple Symbols" panose="02000000000000000000" pitchFamily="2" charset="-79"/>
                    <a:cs typeface="Apple Symbols" panose="02000000000000000000" pitchFamily="2" charset="-79"/>
                  </a:rPr>
                </a:br>
                <a:r>
                  <a:rPr lang="en-US" sz="2400" dirty="0">
                    <a:latin typeface="Bodoni 72 Book"/>
                    <a:ea typeface="Apple Symbols" panose="02000000000000000000" pitchFamily="2" charset="-79"/>
                    <a:cs typeface="Apple Symbols"/>
                  </a:rPr>
                  <a:t>Through our research, we aim to gain a deeper understanding of these cuprate materials, which are loosely defined as materials containing anionic copper complexes. To test the resistance of our sample, we place it under extremely low temperatures in a cryogenic tank, which can be described as a large thermos with liquid helium or liquid nitrogen inside to keep it cool. The sample is placed in the tank with a probe and its resistance is measured through a resistance bridge. In this specific project, we worked with a </a:t>
                </a:r>
                <a14:m>
                  <m:oMath xmlns:m="http://schemas.openxmlformats.org/officeDocument/2006/math">
                    <m:sSub>
                      <m:sSubPr>
                        <m:ctrlPr>
                          <a:rPr lang="en-US" sz="2400" i="1" smtClean="0">
                            <a:latin typeface="Cambria Math" panose="02040503050406030204" pitchFamily="18" charset="0"/>
                            <a:ea typeface="Apple Symbols" panose="02000000000000000000" pitchFamily="2" charset="-79"/>
                            <a:cs typeface="Apple Symbols"/>
                          </a:rPr>
                        </m:ctrlPr>
                      </m:sSubPr>
                      <m:e>
                        <m:r>
                          <m:rPr>
                            <m:sty m:val="p"/>
                          </m:rPr>
                          <a:rPr lang="en-US" sz="2400" b="0" i="0" smtClean="0">
                            <a:latin typeface="Cambria Math" panose="02040503050406030204" pitchFamily="18" charset="0"/>
                            <a:ea typeface="Apple Symbols" panose="02000000000000000000" pitchFamily="2" charset="-79"/>
                            <a:cs typeface="Apple Symbols"/>
                          </a:rPr>
                          <m:t>La</m:t>
                        </m:r>
                      </m:e>
                      <m:sub>
                        <m:r>
                          <a:rPr lang="en-US" sz="2400" b="0" i="1" smtClean="0">
                            <a:latin typeface="Cambria Math" panose="02040503050406030204" pitchFamily="18" charset="0"/>
                            <a:ea typeface="Apple Symbols" panose="02000000000000000000" pitchFamily="2" charset="-79"/>
                            <a:cs typeface="Apple Symbols"/>
                          </a:rPr>
                          <m:t>2−</m:t>
                        </m:r>
                        <m:r>
                          <a:rPr lang="en-US" sz="2400" b="0" i="1" smtClean="0">
                            <a:latin typeface="Cambria Math" panose="02040503050406030204" pitchFamily="18" charset="0"/>
                            <a:ea typeface="Apple Symbols" panose="02000000000000000000" pitchFamily="2" charset="-79"/>
                            <a:cs typeface="Apple Symbols"/>
                          </a:rPr>
                          <m:t>𝑥</m:t>
                        </m:r>
                      </m:sub>
                    </m:sSub>
                    <m:sSub>
                      <m:sSubPr>
                        <m:ctrlPr>
                          <a:rPr lang="en-US" sz="2400" b="0" i="1" smtClean="0">
                            <a:latin typeface="Cambria Math" panose="02040503050406030204" pitchFamily="18" charset="0"/>
                            <a:ea typeface="Apple Symbols" panose="02000000000000000000" pitchFamily="2" charset="-79"/>
                            <a:cs typeface="Apple Symbols"/>
                          </a:rPr>
                        </m:ctrlPr>
                      </m:sSubPr>
                      <m:e>
                        <m:r>
                          <a:rPr lang="en-US" sz="2400" b="0" i="1" smtClean="0">
                            <a:latin typeface="Cambria Math" panose="02040503050406030204" pitchFamily="18" charset="0"/>
                            <a:ea typeface="Apple Symbols" panose="02000000000000000000" pitchFamily="2" charset="-79"/>
                            <a:cs typeface="Apple Symbols"/>
                          </a:rPr>
                          <m:t>𝑆</m:t>
                        </m:r>
                        <m:r>
                          <m:rPr>
                            <m:sty m:val="p"/>
                          </m:rPr>
                          <a:rPr lang="en-US" sz="2400" b="0" i="0" smtClean="0">
                            <a:latin typeface="Cambria Math" panose="02040503050406030204" pitchFamily="18" charset="0"/>
                            <a:ea typeface="Apple Symbols" panose="02000000000000000000" pitchFamily="2" charset="-79"/>
                            <a:cs typeface="Apple Symbols"/>
                          </a:rPr>
                          <m:t>r</m:t>
                        </m:r>
                      </m:e>
                      <m:sub>
                        <m:r>
                          <a:rPr lang="en-US" sz="2400" b="0" i="1" smtClean="0">
                            <a:latin typeface="Cambria Math" panose="02040503050406030204" pitchFamily="18" charset="0"/>
                            <a:ea typeface="Apple Symbols" panose="02000000000000000000" pitchFamily="2" charset="-79"/>
                            <a:cs typeface="Apple Symbols"/>
                          </a:rPr>
                          <m:t>𝑥</m:t>
                        </m:r>
                      </m:sub>
                    </m:sSub>
                    <m:sSub>
                      <m:sSubPr>
                        <m:ctrlPr>
                          <a:rPr lang="en-US" sz="2400" b="0" i="1" smtClean="0">
                            <a:latin typeface="Cambria Math" panose="02040503050406030204" pitchFamily="18" charset="0"/>
                            <a:ea typeface="Apple Symbols" panose="02000000000000000000" pitchFamily="2" charset="-79"/>
                            <a:cs typeface="Apple Symbols"/>
                          </a:rPr>
                        </m:ctrlPr>
                      </m:sSubPr>
                      <m:e>
                        <m:r>
                          <m:rPr>
                            <m:sty m:val="p"/>
                          </m:rPr>
                          <a:rPr lang="en-US" sz="2400" b="0" i="0" smtClean="0">
                            <a:latin typeface="Cambria Math" panose="02040503050406030204" pitchFamily="18" charset="0"/>
                            <a:ea typeface="Apple Symbols" panose="02000000000000000000" pitchFamily="2" charset="-79"/>
                            <a:cs typeface="Apple Symbols"/>
                          </a:rPr>
                          <m:t>Cu</m:t>
                        </m:r>
                      </m:e>
                      <m:sub>
                        <m:r>
                          <a:rPr lang="en-US" sz="2400" b="0" i="1" smtClean="0">
                            <a:latin typeface="Cambria Math" panose="02040503050406030204" pitchFamily="18" charset="0"/>
                            <a:ea typeface="Apple Symbols" panose="02000000000000000000" pitchFamily="2" charset="-79"/>
                            <a:cs typeface="Apple Symbols"/>
                          </a:rPr>
                          <m:t>1−</m:t>
                        </m:r>
                        <m:r>
                          <a:rPr lang="en-US" sz="2400" b="0" i="1" smtClean="0">
                            <a:latin typeface="Cambria Math" panose="02040503050406030204" pitchFamily="18" charset="0"/>
                            <a:ea typeface="Apple Symbols" panose="02000000000000000000" pitchFamily="2" charset="-79"/>
                            <a:cs typeface="Apple Symbols"/>
                          </a:rPr>
                          <m:t>𝑦</m:t>
                        </m:r>
                      </m:sub>
                    </m:sSub>
                    <m:sSub>
                      <m:sSubPr>
                        <m:ctrlPr>
                          <a:rPr lang="en-US" sz="2400" b="0" i="1" smtClean="0">
                            <a:latin typeface="Cambria Math" panose="02040503050406030204" pitchFamily="18" charset="0"/>
                            <a:ea typeface="Apple Symbols" panose="02000000000000000000" pitchFamily="2" charset="-79"/>
                            <a:cs typeface="Apple Symbols"/>
                          </a:rPr>
                        </m:ctrlPr>
                      </m:sSubPr>
                      <m:e>
                        <m:r>
                          <m:rPr>
                            <m:sty m:val="p"/>
                          </m:rPr>
                          <a:rPr lang="en-US" sz="2400" b="0" i="0" smtClean="0">
                            <a:latin typeface="Cambria Math" panose="02040503050406030204" pitchFamily="18" charset="0"/>
                            <a:ea typeface="Apple Symbols" panose="02000000000000000000" pitchFamily="2" charset="-79"/>
                            <a:cs typeface="Apple Symbols"/>
                          </a:rPr>
                          <m:t>Fe</m:t>
                        </m:r>
                      </m:e>
                      <m:sub>
                        <m:r>
                          <a:rPr lang="en-US" sz="2400" b="0" i="1" smtClean="0">
                            <a:latin typeface="Cambria Math" panose="02040503050406030204" pitchFamily="18" charset="0"/>
                            <a:ea typeface="Apple Symbols" panose="02000000000000000000" pitchFamily="2" charset="-79"/>
                            <a:cs typeface="Apple Symbols"/>
                          </a:rPr>
                          <m:t>𝑦</m:t>
                        </m:r>
                      </m:sub>
                    </m:sSub>
                    <m:sSub>
                      <m:sSubPr>
                        <m:ctrlPr>
                          <a:rPr lang="en-US" sz="2400" b="0" i="1" smtClean="0">
                            <a:latin typeface="Cambria Math" panose="02040503050406030204" pitchFamily="18" charset="0"/>
                            <a:ea typeface="Apple Symbols" panose="02000000000000000000" pitchFamily="2" charset="-79"/>
                            <a:cs typeface="Apple Symbols"/>
                          </a:rPr>
                        </m:ctrlPr>
                      </m:sSubPr>
                      <m:e>
                        <m:r>
                          <m:rPr>
                            <m:sty m:val="p"/>
                          </m:rPr>
                          <a:rPr lang="en-US" sz="2400" b="0" i="0" smtClean="0">
                            <a:latin typeface="Cambria Math" panose="02040503050406030204" pitchFamily="18" charset="0"/>
                            <a:ea typeface="Apple Symbols" panose="02000000000000000000" pitchFamily="2" charset="-79"/>
                            <a:cs typeface="Apple Symbols"/>
                          </a:rPr>
                          <m:t>O</m:t>
                        </m:r>
                      </m:e>
                      <m:sub>
                        <m:r>
                          <a:rPr lang="en-US" sz="2400" b="0" i="1" smtClean="0">
                            <a:latin typeface="Cambria Math" panose="02040503050406030204" pitchFamily="18" charset="0"/>
                            <a:ea typeface="Apple Symbols" panose="02000000000000000000" pitchFamily="2" charset="-79"/>
                            <a:cs typeface="Apple Symbols"/>
                          </a:rPr>
                          <m:t>4</m:t>
                        </m:r>
                      </m:sub>
                    </m:sSub>
                  </m:oMath>
                </a14:m>
                <a:r>
                  <a:rPr lang="en-US" sz="2400" dirty="0">
                    <a:latin typeface="Bodoni 72 Book"/>
                    <a:ea typeface="Apple Symbols" panose="02000000000000000000" pitchFamily="2" charset="-79"/>
                    <a:cs typeface="Apple Symbols"/>
                  </a:rPr>
                  <a:t>sample, where </a:t>
                </a:r>
                <a:r>
                  <a:rPr lang="en-US" sz="2400" i="1" dirty="0">
                    <a:latin typeface="Bodoni 72 Book"/>
                    <a:ea typeface="Apple Symbols" panose="02000000000000000000" pitchFamily="2" charset="-79"/>
                    <a:cs typeface="Apple Symbols"/>
                  </a:rPr>
                  <a:t>y</a:t>
                </a:r>
                <a:r>
                  <a:rPr lang="en-US" sz="2400" dirty="0">
                    <a:latin typeface="Bodoni 72 Book"/>
                    <a:ea typeface="Apple Symbols" panose="02000000000000000000" pitchFamily="2" charset="-79"/>
                    <a:cs typeface="Apple Symbols"/>
                  </a:rPr>
                  <a:t>=0.01 and </a:t>
                </a:r>
                <a:r>
                  <a:rPr lang="en-US" sz="2400" i="1" dirty="0">
                    <a:latin typeface="Bodoni 72 Book"/>
                    <a:ea typeface="Apple Symbols" panose="02000000000000000000" pitchFamily="2" charset="-79"/>
                    <a:cs typeface="Apple Symbols"/>
                  </a:rPr>
                  <a:t>x</a:t>
                </a:r>
                <a:r>
                  <a:rPr lang="en-US" sz="2400" dirty="0">
                    <a:latin typeface="Bodoni 72 Book"/>
                    <a:ea typeface="Apple Symbols" panose="02000000000000000000" pitchFamily="2" charset="-79"/>
                    <a:cs typeface="Apple Symbols"/>
                  </a:rPr>
                  <a:t>=0 (Fe-LSCO).</a:t>
                </a:r>
                <a:br>
                  <a:rPr lang="en-US" sz="8800" dirty="0"/>
                </a:br>
                <a:endParaRPr lang="en-US" sz="2400" dirty="0"/>
              </a:p>
            </p:txBody>
          </p:sp>
        </mc:Choice>
        <mc:Fallback xmlns="">
          <p:sp>
            <p:nvSpPr>
              <p:cNvPr id="2" name="Title 1">
                <a:extLst>
                  <a:ext uri="{FF2B5EF4-FFF2-40B4-BE49-F238E27FC236}">
                    <a16:creationId xmlns:a16="http://schemas.microsoft.com/office/drawing/2014/main" id="{B41EDBF7-8066-1547-B955-B1F05B38C030}"/>
                  </a:ext>
                </a:extLst>
              </p:cNvPr>
              <p:cNvSpPr>
                <a:spLocks noGrp="1" noRot="1" noChangeAspect="1" noMove="1" noResize="1" noEditPoints="1" noAdjustHandles="1" noChangeArrowheads="1" noChangeShapeType="1" noTextEdit="1"/>
              </p:cNvSpPr>
              <p:nvPr>
                <p:ph type="ctrTitle"/>
              </p:nvPr>
            </p:nvSpPr>
            <p:spPr>
              <a:xfrm>
                <a:off x="2397125" y="4822458"/>
                <a:ext cx="11689755" cy="7660684"/>
              </a:xfrm>
              <a:blipFill>
                <a:blip r:embed="rId3"/>
                <a:stretch>
                  <a:fillRect l="-542" r="-1085"/>
                </a:stretch>
              </a:blipFill>
            </p:spPr>
            <p:txBody>
              <a:bodyPr/>
              <a:lstStyle/>
              <a:p>
                <a:r>
                  <a:rPr lang="en-US">
                    <a:noFill/>
                  </a:rPr>
                  <a:t> </a:t>
                </a:r>
              </a:p>
            </p:txBody>
          </p:sp>
        </mc:Fallback>
      </mc:AlternateContent>
      <p:graphicFrame>
        <p:nvGraphicFramePr>
          <p:cNvPr id="6" name="Diagram 5">
            <a:extLst>
              <a:ext uri="{FF2B5EF4-FFF2-40B4-BE49-F238E27FC236}">
                <a16:creationId xmlns:a16="http://schemas.microsoft.com/office/drawing/2014/main" id="{473BD10B-A668-634C-86B2-49E32BA7C127}"/>
              </a:ext>
            </a:extLst>
          </p:cNvPr>
          <p:cNvGraphicFramePr/>
          <p:nvPr>
            <p:extLst>
              <p:ext uri="{D42A27DB-BD31-4B8C-83A1-F6EECF244321}">
                <p14:modId xmlns:p14="http://schemas.microsoft.com/office/powerpoint/2010/main" val="3837814314"/>
              </p:ext>
            </p:extLst>
          </p:nvPr>
        </p:nvGraphicFramePr>
        <p:xfrm>
          <a:off x="396001" y="14693471"/>
          <a:ext cx="9390614" cy="18330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C6552401-9D28-C849-A1DB-DD80B5B3401C}"/>
              </a:ext>
            </a:extLst>
          </p:cNvPr>
          <p:cNvSpPr txBox="1"/>
          <p:nvPr/>
        </p:nvSpPr>
        <p:spPr>
          <a:xfrm>
            <a:off x="0" y="149385"/>
            <a:ext cx="38079744" cy="4481115"/>
          </a:xfrm>
          <a:prstGeom prst="rect">
            <a:avLst/>
          </a:prstGeom>
          <a:noFill/>
        </p:spPr>
        <p:txBody>
          <a:bodyPr wrap="square" lIns="91440" tIns="45720" rIns="91440" bIns="45720" rtlCol="0" anchor="t">
            <a:spAutoFit/>
          </a:bodyPr>
          <a:lstStyle/>
          <a:p>
            <a:pPr algn="ctr"/>
            <a:r>
              <a:rPr lang="en-US" sz="12000" dirty="0">
                <a:latin typeface="Bodoni 72 Book"/>
              </a:rPr>
              <a:t>Testing a </a:t>
            </a:r>
            <a:r>
              <a:rPr lang="en-US" sz="12000" dirty="0" err="1">
                <a:latin typeface="Bodoni 72 Book"/>
              </a:rPr>
              <a:t>Cuprate</a:t>
            </a:r>
            <a:r>
              <a:rPr lang="en-US" sz="12000" dirty="0">
                <a:latin typeface="Bodoni 72 Book"/>
              </a:rPr>
              <a:t> High Temperature Superconductor</a:t>
            </a:r>
          </a:p>
          <a:p>
            <a:pPr algn="ctr"/>
            <a:r>
              <a:rPr lang="en-US" sz="6000" u="sng" dirty="0" err="1">
                <a:latin typeface="Bodoni 72 Book"/>
              </a:rPr>
              <a:t>Natalija</a:t>
            </a:r>
            <a:r>
              <a:rPr lang="en-US" sz="6000" u="sng" dirty="0">
                <a:latin typeface="Bodoni 72 Book"/>
              </a:rPr>
              <a:t> </a:t>
            </a:r>
            <a:r>
              <a:rPr lang="en-US" sz="6000" u="sng" dirty="0" err="1">
                <a:latin typeface="Bodoni 72 Book"/>
              </a:rPr>
              <a:t>Nikolić</a:t>
            </a:r>
            <a:endParaRPr lang="en-US" sz="6000" u="sng" dirty="0">
              <a:latin typeface="Bodoni 72 Book"/>
            </a:endParaRPr>
          </a:p>
          <a:p>
            <a:pPr algn="ctr"/>
            <a:r>
              <a:rPr lang="en-US" sz="6000" dirty="0">
                <a:latin typeface="Bodoni 72 Book"/>
              </a:rPr>
              <a:t>Dr. Dragana </a:t>
            </a:r>
            <a:r>
              <a:rPr lang="en-US" sz="6000" dirty="0" err="1">
                <a:latin typeface="Bodoni 72 Book"/>
              </a:rPr>
              <a:t>Popović</a:t>
            </a:r>
            <a:r>
              <a:rPr lang="en-US" sz="6000" dirty="0">
                <a:latin typeface="Bodoni 72 Book"/>
              </a:rPr>
              <a:t>, </a:t>
            </a:r>
            <a:r>
              <a:rPr lang="en-US" sz="4800" dirty="0">
                <a:latin typeface="Bodoni 72 Book" pitchFamily="2" charset="0"/>
              </a:rPr>
              <a:t>National High Magnetic Field Laboratory</a:t>
            </a:r>
          </a:p>
          <a:p>
            <a:pPr algn="ctr"/>
            <a:r>
              <a:rPr lang="en-US" sz="4800" dirty="0">
                <a:latin typeface="Bodoni 72 Book" pitchFamily="2" charset="0"/>
              </a:rPr>
              <a:t>Condensed Matter Physics</a:t>
            </a:r>
            <a:endParaRPr lang="en-US" sz="4400" dirty="0">
              <a:latin typeface="Bodoni 72 Book" pitchFamily="2" charset="0"/>
            </a:endParaRPr>
          </a:p>
        </p:txBody>
      </p:sp>
      <p:pic>
        <p:nvPicPr>
          <p:cNvPr id="11" name="Picture 10" descr="Logo&#10;&#10;Description automatically generated">
            <a:extLst>
              <a:ext uri="{FF2B5EF4-FFF2-40B4-BE49-F238E27FC236}">
                <a16:creationId xmlns:a16="http://schemas.microsoft.com/office/drawing/2014/main" id="{4DCD6CA6-000D-0245-9707-9224407A57D5}"/>
              </a:ext>
            </a:extLst>
          </p:cNvPr>
          <p:cNvPicPr>
            <a:picLocks noChangeAspect="1"/>
          </p:cNvPicPr>
          <p:nvPr/>
        </p:nvPicPr>
        <p:blipFill>
          <a:blip r:embed="rId9"/>
          <a:stretch>
            <a:fillRect/>
          </a:stretch>
        </p:blipFill>
        <p:spPr>
          <a:xfrm>
            <a:off x="38625114" y="1934940"/>
            <a:ext cx="3657600" cy="2743200"/>
          </a:xfrm>
          <a:prstGeom prst="rect">
            <a:avLst/>
          </a:prstGeom>
        </p:spPr>
      </p:pic>
      <p:sp>
        <p:nvSpPr>
          <p:cNvPr id="12" name="TextBox 11">
            <a:extLst>
              <a:ext uri="{FF2B5EF4-FFF2-40B4-BE49-F238E27FC236}">
                <a16:creationId xmlns:a16="http://schemas.microsoft.com/office/drawing/2014/main" id="{E66530B4-5758-FD40-87F3-DA845C83771F}"/>
              </a:ext>
            </a:extLst>
          </p:cNvPr>
          <p:cNvSpPr txBox="1"/>
          <p:nvPr/>
        </p:nvSpPr>
        <p:spPr>
          <a:xfrm>
            <a:off x="7007901" y="13527363"/>
            <a:ext cx="3604378" cy="1015663"/>
          </a:xfrm>
          <a:prstGeom prst="rect">
            <a:avLst/>
          </a:prstGeom>
          <a:noFill/>
        </p:spPr>
        <p:txBody>
          <a:bodyPr wrap="square" rtlCol="0">
            <a:spAutoFit/>
          </a:bodyPr>
          <a:lstStyle/>
          <a:p>
            <a:r>
              <a:rPr lang="en-US" sz="6000">
                <a:latin typeface="Bodoni 72 Book" pitchFamily="2" charset="0"/>
              </a:rPr>
              <a:t>Methods</a:t>
            </a:r>
          </a:p>
        </p:txBody>
      </p:sp>
      <p:sp>
        <p:nvSpPr>
          <p:cNvPr id="13" name="TextBox 12">
            <a:extLst>
              <a:ext uri="{FF2B5EF4-FFF2-40B4-BE49-F238E27FC236}">
                <a16:creationId xmlns:a16="http://schemas.microsoft.com/office/drawing/2014/main" id="{3BA0974D-C110-0145-BBC8-2AA6283F97B2}"/>
              </a:ext>
            </a:extLst>
          </p:cNvPr>
          <p:cNvSpPr txBox="1"/>
          <p:nvPr/>
        </p:nvSpPr>
        <p:spPr>
          <a:xfrm>
            <a:off x="34647624" y="5576756"/>
            <a:ext cx="2860674" cy="1016000"/>
          </a:xfrm>
          <a:prstGeom prst="rect">
            <a:avLst/>
          </a:prstGeom>
          <a:noFill/>
        </p:spPr>
        <p:txBody>
          <a:bodyPr wrap="square" rtlCol="0">
            <a:spAutoFit/>
          </a:bodyPr>
          <a:lstStyle/>
          <a:p>
            <a:r>
              <a:rPr lang="en-US" sz="6000">
                <a:latin typeface="Bodoni 72 Book" pitchFamily="2" charset="0"/>
              </a:rPr>
              <a:t>Results</a:t>
            </a:r>
          </a:p>
        </p:txBody>
      </p:sp>
      <p:sp>
        <p:nvSpPr>
          <p:cNvPr id="14" name="TextBox 13">
            <a:extLst>
              <a:ext uri="{FF2B5EF4-FFF2-40B4-BE49-F238E27FC236}">
                <a16:creationId xmlns:a16="http://schemas.microsoft.com/office/drawing/2014/main" id="{DB31C45F-C4D3-0E4C-968A-E14B1ADD4515}"/>
              </a:ext>
            </a:extLst>
          </p:cNvPr>
          <p:cNvSpPr txBox="1"/>
          <p:nvPr/>
        </p:nvSpPr>
        <p:spPr>
          <a:xfrm>
            <a:off x="34187642" y="15541111"/>
            <a:ext cx="4260342" cy="1015663"/>
          </a:xfrm>
          <a:prstGeom prst="rect">
            <a:avLst/>
          </a:prstGeom>
          <a:noFill/>
        </p:spPr>
        <p:txBody>
          <a:bodyPr wrap="square" rtlCol="0">
            <a:spAutoFit/>
          </a:bodyPr>
          <a:lstStyle/>
          <a:p>
            <a:r>
              <a:rPr lang="en-US" sz="6000">
                <a:latin typeface="Bodoni 72 Book" pitchFamily="2" charset="0"/>
              </a:rPr>
              <a:t>Discussion</a:t>
            </a:r>
          </a:p>
        </p:txBody>
      </p:sp>
      <p:sp>
        <p:nvSpPr>
          <p:cNvPr id="15" name="TextBox 14">
            <a:extLst>
              <a:ext uri="{FF2B5EF4-FFF2-40B4-BE49-F238E27FC236}">
                <a16:creationId xmlns:a16="http://schemas.microsoft.com/office/drawing/2014/main" id="{53CF5595-EF94-F445-87A0-1514208B20BD}"/>
              </a:ext>
            </a:extLst>
          </p:cNvPr>
          <p:cNvSpPr txBox="1"/>
          <p:nvPr/>
        </p:nvSpPr>
        <p:spPr>
          <a:xfrm>
            <a:off x="19983782" y="5332896"/>
            <a:ext cx="5367978" cy="1015663"/>
          </a:xfrm>
          <a:prstGeom prst="rect">
            <a:avLst/>
          </a:prstGeom>
          <a:noFill/>
        </p:spPr>
        <p:txBody>
          <a:bodyPr wrap="square" rtlCol="0">
            <a:spAutoFit/>
          </a:bodyPr>
          <a:lstStyle/>
          <a:p>
            <a:r>
              <a:rPr lang="en-US" sz="6000">
                <a:latin typeface="Bodoni 72 Book" pitchFamily="2" charset="0"/>
              </a:rPr>
              <a:t>Procedure </a:t>
            </a:r>
          </a:p>
        </p:txBody>
      </p:sp>
      <p:sp>
        <p:nvSpPr>
          <p:cNvPr id="19" name="TextBox 18">
            <a:extLst>
              <a:ext uri="{FF2B5EF4-FFF2-40B4-BE49-F238E27FC236}">
                <a16:creationId xmlns:a16="http://schemas.microsoft.com/office/drawing/2014/main" id="{A5568574-CDD5-9941-AF33-A53CF2A07139}"/>
              </a:ext>
            </a:extLst>
          </p:cNvPr>
          <p:cNvSpPr txBox="1"/>
          <p:nvPr/>
        </p:nvSpPr>
        <p:spPr>
          <a:xfrm>
            <a:off x="20181588" y="24444307"/>
            <a:ext cx="5689600" cy="1015663"/>
          </a:xfrm>
          <a:prstGeom prst="rect">
            <a:avLst/>
          </a:prstGeom>
          <a:noFill/>
        </p:spPr>
        <p:txBody>
          <a:bodyPr wrap="square" rtlCol="0">
            <a:spAutoFit/>
          </a:bodyPr>
          <a:lstStyle/>
          <a:p>
            <a:r>
              <a:rPr lang="en-US" sz="6000">
                <a:latin typeface="Bodoni 72 Book" pitchFamily="2" charset="0"/>
              </a:rPr>
              <a:t>Limitations</a:t>
            </a:r>
          </a:p>
        </p:txBody>
      </p:sp>
      <p:sp>
        <p:nvSpPr>
          <p:cNvPr id="20" name="TextBox 19">
            <a:extLst>
              <a:ext uri="{FF2B5EF4-FFF2-40B4-BE49-F238E27FC236}">
                <a16:creationId xmlns:a16="http://schemas.microsoft.com/office/drawing/2014/main" id="{174CC2C9-F9A3-2D40-AFFD-7B75550083CF}"/>
              </a:ext>
            </a:extLst>
          </p:cNvPr>
          <p:cNvSpPr txBox="1"/>
          <p:nvPr/>
        </p:nvSpPr>
        <p:spPr>
          <a:xfrm>
            <a:off x="32825724" y="28834480"/>
            <a:ext cx="8001000" cy="1015663"/>
          </a:xfrm>
          <a:prstGeom prst="rect">
            <a:avLst/>
          </a:prstGeom>
          <a:noFill/>
        </p:spPr>
        <p:txBody>
          <a:bodyPr wrap="square" rtlCol="0">
            <a:spAutoFit/>
          </a:bodyPr>
          <a:lstStyle/>
          <a:p>
            <a:r>
              <a:rPr lang="en-US" sz="6000">
                <a:latin typeface="Bodoni 72 Book" pitchFamily="2" charset="0"/>
              </a:rPr>
              <a:t>Acknowledgements</a:t>
            </a:r>
          </a:p>
        </p:txBody>
      </p:sp>
      <p:sp>
        <p:nvSpPr>
          <p:cNvPr id="22" name="TextBox 21">
            <a:extLst>
              <a:ext uri="{FF2B5EF4-FFF2-40B4-BE49-F238E27FC236}">
                <a16:creationId xmlns:a16="http://schemas.microsoft.com/office/drawing/2014/main" id="{D7756367-DB57-2140-A99D-CB8923FA1EED}"/>
              </a:ext>
            </a:extLst>
          </p:cNvPr>
          <p:cNvSpPr txBox="1"/>
          <p:nvPr/>
        </p:nvSpPr>
        <p:spPr>
          <a:xfrm>
            <a:off x="18997131" y="6256259"/>
            <a:ext cx="7245000" cy="707886"/>
          </a:xfrm>
          <a:prstGeom prst="rect">
            <a:avLst/>
          </a:prstGeom>
          <a:noFill/>
        </p:spPr>
        <p:txBody>
          <a:bodyPr wrap="square" lIns="91440" tIns="45720" rIns="91440" bIns="45720" rtlCol="0" anchor="t">
            <a:spAutoFit/>
          </a:bodyPr>
          <a:lstStyle/>
          <a:p>
            <a:r>
              <a:rPr lang="en-US" sz="4000" u="sng">
                <a:solidFill>
                  <a:srgbClr val="3A280B"/>
                </a:solidFill>
                <a:latin typeface="Bodoni 72 Book"/>
              </a:rPr>
              <a:t>Two-Probe Measurements</a:t>
            </a:r>
          </a:p>
        </p:txBody>
      </p:sp>
      <p:sp>
        <p:nvSpPr>
          <p:cNvPr id="23" name="TextBox 22">
            <a:extLst>
              <a:ext uri="{FF2B5EF4-FFF2-40B4-BE49-F238E27FC236}">
                <a16:creationId xmlns:a16="http://schemas.microsoft.com/office/drawing/2014/main" id="{E4D3DD4E-7D10-1D4A-B5E7-33D3662DAE38}"/>
              </a:ext>
            </a:extLst>
          </p:cNvPr>
          <p:cNvSpPr txBox="1"/>
          <p:nvPr/>
        </p:nvSpPr>
        <p:spPr>
          <a:xfrm>
            <a:off x="19090982" y="15622899"/>
            <a:ext cx="6591453" cy="707886"/>
          </a:xfrm>
          <a:prstGeom prst="rect">
            <a:avLst/>
          </a:prstGeom>
          <a:noFill/>
        </p:spPr>
        <p:txBody>
          <a:bodyPr wrap="square" lIns="91440" tIns="45720" rIns="91440" bIns="45720" rtlCol="0" anchor="t">
            <a:spAutoFit/>
          </a:bodyPr>
          <a:lstStyle/>
          <a:p>
            <a:r>
              <a:rPr lang="en-US" sz="4000" u="sng" dirty="0">
                <a:solidFill>
                  <a:srgbClr val="3A280B"/>
                </a:solidFill>
                <a:latin typeface="Bodoni 72 Book"/>
              </a:rPr>
              <a:t>Four-Probe Measurements</a:t>
            </a:r>
          </a:p>
        </p:txBody>
      </p:sp>
      <p:sp>
        <p:nvSpPr>
          <p:cNvPr id="24" name="TextBox 23">
            <a:extLst>
              <a:ext uri="{FF2B5EF4-FFF2-40B4-BE49-F238E27FC236}">
                <a16:creationId xmlns:a16="http://schemas.microsoft.com/office/drawing/2014/main" id="{30935344-E2BA-E14A-81D0-E35ABE4081AD}"/>
              </a:ext>
            </a:extLst>
          </p:cNvPr>
          <p:cNvSpPr txBox="1"/>
          <p:nvPr/>
        </p:nvSpPr>
        <p:spPr>
          <a:xfrm>
            <a:off x="16758171" y="25640791"/>
            <a:ext cx="10828421" cy="2015936"/>
          </a:xfrm>
          <a:prstGeom prst="rect">
            <a:avLst/>
          </a:prstGeom>
          <a:noFill/>
        </p:spPr>
        <p:txBody>
          <a:bodyPr wrap="square" rtlCol="0">
            <a:spAutoFit/>
          </a:bodyPr>
          <a:lstStyle/>
          <a:p>
            <a:r>
              <a:rPr lang="en-US" sz="2500" dirty="0">
                <a:latin typeface="Bodoni 72 Book" pitchFamily="2" charset="0"/>
              </a:rPr>
              <a:t>Our first attempt at testing the sample was erroneous. This is the cooldown data that was collected from the first trial with the Lake Shore 372 temperature controller and resistance bridge. The sample did not seem to show superconductivity at any point, meaning the resistance did not drop to zero, which was contradictory to our original hypothesis.</a:t>
            </a:r>
          </a:p>
        </p:txBody>
      </p:sp>
      <p:pic>
        <p:nvPicPr>
          <p:cNvPr id="1036" name="Picture 12">
            <a:extLst>
              <a:ext uri="{FF2B5EF4-FFF2-40B4-BE49-F238E27FC236}">
                <a16:creationId xmlns:a16="http://schemas.microsoft.com/office/drawing/2014/main" id="{BD5EAF4A-34A5-EC46-ABE2-F1F9CED6F7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55971" y="27754058"/>
            <a:ext cx="5436076" cy="419837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812B60EF-D728-6F4E-95A3-5886543D51B1}"/>
              </a:ext>
            </a:extLst>
          </p:cNvPr>
          <p:cNvSpPr txBox="1"/>
          <p:nvPr/>
        </p:nvSpPr>
        <p:spPr>
          <a:xfrm>
            <a:off x="23026388" y="27757397"/>
            <a:ext cx="4315089" cy="3970318"/>
          </a:xfrm>
          <a:prstGeom prst="rect">
            <a:avLst/>
          </a:prstGeom>
          <a:noFill/>
        </p:spPr>
        <p:txBody>
          <a:bodyPr wrap="square" lIns="91440" tIns="45720" rIns="91440" bIns="45720" rtlCol="0" anchor="t">
            <a:spAutoFit/>
          </a:bodyPr>
          <a:lstStyle/>
          <a:p>
            <a:r>
              <a:rPr lang="en-US" sz="2800" dirty="0">
                <a:latin typeface="Bodoni 72 Book"/>
              </a:rPr>
              <a:t>We concluded that our results may have been erroneous due to some error in the voltage contacts. Thus, for our second trial, we re-did the voltage contacts and put them on both sides of the sample. </a:t>
            </a:r>
            <a:endParaRPr lang="en-US" sz="2800" dirty="0">
              <a:latin typeface="Bodoni 72 Book" pitchFamily="2"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86F1B56-575E-2C49-B50B-D2074C27C8E4}"/>
                  </a:ext>
                </a:extLst>
              </p:cNvPr>
              <p:cNvSpPr txBox="1"/>
              <p:nvPr/>
            </p:nvSpPr>
            <p:spPr>
              <a:xfrm>
                <a:off x="28875790" y="16587111"/>
                <a:ext cx="14573111" cy="1815882"/>
              </a:xfrm>
              <a:prstGeom prst="rect">
                <a:avLst/>
              </a:prstGeom>
              <a:noFill/>
            </p:spPr>
            <p:txBody>
              <a:bodyPr wrap="square" lIns="91440" tIns="45720" rIns="91440" bIns="45720" rtlCol="0" anchor="t">
                <a:spAutoFit/>
              </a:bodyPr>
              <a:lstStyle/>
              <a:p>
                <a:r>
                  <a:rPr lang="en-US" sz="2800" dirty="0">
                    <a:latin typeface="Bodoni 72 Book"/>
                  </a:rPr>
                  <a:t>We expected to observe the sample become superconducting due to previous magnetization measurements. After reattaching the voltage contacts on both sides of the sample and running the experiment again, the results supported our hypothesis,. At around 10 K, the sample showed superconductivity as its resistance dropped to zero, suggesting that the critical temperature </a:t>
                </a:r>
                <a:r>
                  <a:rPr lang="en-US" sz="2800" i="1" dirty="0">
                    <a:latin typeface="Bodoni 72 Book"/>
                  </a:rPr>
                  <a:t>T</a:t>
                </a:r>
                <a:r>
                  <a:rPr lang="en-US" sz="2800" baseline="-25000" dirty="0">
                    <a:latin typeface="Bodoni 72 Book"/>
                  </a:rPr>
                  <a:t>c</a:t>
                </a:r>
                <a:r>
                  <a:rPr lang="en-US" sz="2800" dirty="0">
                    <a:latin typeface="Bodoni 72 Book"/>
                  </a:rPr>
                  <a:t> </a:t>
                </a:r>
                <a:r>
                  <a:rPr lang="en-US" sz="1600" dirty="0">
                    <a:latin typeface="Bodoni 72 Book"/>
                  </a:rPr>
                  <a:t>  </a:t>
                </a:r>
                <a:r>
                  <a:rPr lang="en-US" sz="2800" dirty="0">
                    <a:latin typeface="Bodoni 72 Book"/>
                  </a:rPr>
                  <a:t>was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dirty="0">
                    <a:latin typeface="Bodoni 72 Book"/>
                  </a:rPr>
                  <a:t>10 K.</a:t>
                </a:r>
                <a:endParaRPr lang="en-US" sz="2800" dirty="0">
                  <a:latin typeface="Bodoni 72 Book" pitchFamily="2" charset="0"/>
                </a:endParaRPr>
              </a:p>
            </p:txBody>
          </p:sp>
        </mc:Choice>
        <mc:Fallback xmlns="">
          <p:sp>
            <p:nvSpPr>
              <p:cNvPr id="28" name="TextBox 27">
                <a:extLst>
                  <a:ext uri="{FF2B5EF4-FFF2-40B4-BE49-F238E27FC236}">
                    <a16:creationId xmlns:a16="http://schemas.microsoft.com/office/drawing/2014/main" id="{B86F1B56-575E-2C49-B50B-D2074C27C8E4}"/>
                  </a:ext>
                </a:extLst>
              </p:cNvPr>
              <p:cNvSpPr txBox="1">
                <a:spLocks noRot="1" noChangeAspect="1" noMove="1" noResize="1" noEditPoints="1" noAdjustHandles="1" noChangeArrowheads="1" noChangeShapeType="1" noTextEdit="1"/>
              </p:cNvSpPr>
              <p:nvPr/>
            </p:nvSpPr>
            <p:spPr>
              <a:xfrm>
                <a:off x="28875790" y="16587111"/>
                <a:ext cx="14573111" cy="1815882"/>
              </a:xfrm>
              <a:prstGeom prst="rect">
                <a:avLst/>
              </a:prstGeom>
              <a:blipFill>
                <a:blip r:embed="rId11"/>
                <a:stretch>
                  <a:fillRect l="-871" t="-4167" r="-610" b="-902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82EB87F-C463-EB4C-BF32-09494C434BE1}"/>
              </a:ext>
            </a:extLst>
          </p:cNvPr>
          <p:cNvSpPr txBox="1"/>
          <p:nvPr/>
        </p:nvSpPr>
        <p:spPr>
          <a:xfrm>
            <a:off x="29706701" y="29859146"/>
            <a:ext cx="12903200" cy="1631216"/>
          </a:xfrm>
          <a:prstGeom prst="rect">
            <a:avLst/>
          </a:prstGeom>
          <a:noFill/>
        </p:spPr>
        <p:txBody>
          <a:bodyPr wrap="square" rtlCol="0">
            <a:spAutoFit/>
          </a:bodyPr>
          <a:lstStyle/>
          <a:p>
            <a:r>
              <a:rPr lang="en-US" sz="2500" dirty="0">
                <a:latin typeface="Bodoni 72 Book" pitchFamily="2" charset="0"/>
              </a:rPr>
              <a:t>I would like to thank Dr. Dragana </a:t>
            </a:r>
            <a:r>
              <a:rPr lang="en-US" sz="2500" dirty="0" err="1">
                <a:latin typeface="Bodoni 72 Book" pitchFamily="2" charset="0"/>
              </a:rPr>
              <a:t>Popović</a:t>
            </a:r>
            <a:r>
              <a:rPr lang="en-US" sz="2500" dirty="0">
                <a:latin typeface="Bodoni 72 Book" pitchFamily="2" charset="0"/>
              </a:rPr>
              <a:t> for entrusting me with this project and expanding my knowledge of condensed matter physics.  I am so thankful for this opportunity. I would also like to thank </a:t>
            </a:r>
            <a:r>
              <a:rPr lang="en-US" sz="2500" dirty="0" err="1">
                <a:latin typeface="Bodoni 72 Book" pitchFamily="2" charset="0"/>
              </a:rPr>
              <a:t>Yuxin</a:t>
            </a:r>
            <a:r>
              <a:rPr lang="en-US" sz="2500" dirty="0">
                <a:latin typeface="Bodoni 72 Book" pitchFamily="2" charset="0"/>
              </a:rPr>
              <a:t> Wang and Bal K. Pokharel for their patience and help throughout this process. I am also grateful to UROP for giving me the opportunity to be part of such an amazing team. Thank you.</a:t>
            </a:r>
          </a:p>
        </p:txBody>
      </p:sp>
      <p:sp>
        <p:nvSpPr>
          <p:cNvPr id="30" name="TextBox 29">
            <a:extLst>
              <a:ext uri="{FF2B5EF4-FFF2-40B4-BE49-F238E27FC236}">
                <a16:creationId xmlns:a16="http://schemas.microsoft.com/office/drawing/2014/main" id="{303304D4-269E-7944-9575-6EE133444F9E}"/>
              </a:ext>
            </a:extLst>
          </p:cNvPr>
          <p:cNvSpPr txBox="1"/>
          <p:nvPr/>
        </p:nvSpPr>
        <p:spPr>
          <a:xfrm>
            <a:off x="34029435" y="19827738"/>
            <a:ext cx="4570294" cy="1015663"/>
          </a:xfrm>
          <a:prstGeom prst="rect">
            <a:avLst/>
          </a:prstGeom>
          <a:noFill/>
        </p:spPr>
        <p:txBody>
          <a:bodyPr wrap="square" rtlCol="0">
            <a:spAutoFit/>
          </a:bodyPr>
          <a:lstStyle/>
          <a:p>
            <a:r>
              <a:rPr lang="en-US" sz="6000">
                <a:latin typeface="Bodoni 72 Book" pitchFamily="2" charset="0"/>
              </a:rPr>
              <a:t>Conclusion</a:t>
            </a:r>
          </a:p>
        </p:txBody>
      </p:sp>
      <p:sp>
        <p:nvSpPr>
          <p:cNvPr id="21" name="TextBox 20">
            <a:extLst>
              <a:ext uri="{FF2B5EF4-FFF2-40B4-BE49-F238E27FC236}">
                <a16:creationId xmlns:a16="http://schemas.microsoft.com/office/drawing/2014/main" id="{13B9A448-8790-5C40-A699-1AFB96B443E4}"/>
              </a:ext>
            </a:extLst>
          </p:cNvPr>
          <p:cNvSpPr txBox="1"/>
          <p:nvPr/>
        </p:nvSpPr>
        <p:spPr>
          <a:xfrm>
            <a:off x="29499312" y="21090174"/>
            <a:ext cx="13376032" cy="2246769"/>
          </a:xfrm>
          <a:prstGeom prst="rect">
            <a:avLst/>
          </a:prstGeom>
          <a:noFill/>
        </p:spPr>
        <p:txBody>
          <a:bodyPr wrap="square" lIns="91440" tIns="45720" rIns="91440" bIns="45720" rtlCol="0" anchor="t">
            <a:spAutoFit/>
          </a:bodyPr>
          <a:lstStyle/>
          <a:p>
            <a:r>
              <a:rPr lang="en-US" sz="2800" b="0" i="0" u="none" strike="noStrike" dirty="0">
                <a:effectLst/>
                <a:latin typeface="Bodoni 72 Book"/>
              </a:rPr>
              <a:t>The primary goal of our research was to affirm that this </a:t>
            </a:r>
            <a:r>
              <a:rPr lang="en-US" sz="2800" dirty="0" err="1">
                <a:latin typeface="Bodoni 72 Book"/>
              </a:rPr>
              <a:t>c</a:t>
            </a:r>
            <a:r>
              <a:rPr lang="en-US" sz="2800" b="0" i="0" u="none" strike="noStrike" dirty="0" err="1">
                <a:effectLst/>
                <a:latin typeface="Bodoni 72 Book"/>
              </a:rPr>
              <a:t>uprate</a:t>
            </a:r>
            <a:r>
              <a:rPr lang="en-US" sz="2800" b="0" i="0" u="none" strike="noStrike" dirty="0">
                <a:effectLst/>
                <a:latin typeface="Bodoni 72 Book"/>
              </a:rPr>
              <a:t> material is a superconductor (it can conduct electricity with zero resistance). We plan to prepare the sample for future tests to measure its superconductivity over a range of different </a:t>
            </a:r>
            <a:r>
              <a:rPr lang="en-US" sz="2800" dirty="0">
                <a:latin typeface="Bodoni 72 Book"/>
              </a:rPr>
              <a:t>magnetic fields</a:t>
            </a:r>
            <a:r>
              <a:rPr lang="en-US" sz="2800" b="0" i="0" u="none" strike="noStrike" dirty="0">
                <a:effectLst/>
                <a:latin typeface="Bodoni 72 Book"/>
              </a:rPr>
              <a:t>. This future research will help expand our current knowledge of </a:t>
            </a:r>
            <a:r>
              <a:rPr lang="en-US" sz="2800" b="0" i="0" u="none" strike="noStrike" dirty="0" err="1">
                <a:effectLst/>
                <a:latin typeface="Bodoni 72 Book"/>
              </a:rPr>
              <a:t>cuprate</a:t>
            </a:r>
            <a:r>
              <a:rPr lang="en-US" sz="2800" b="0" i="0" u="none" strike="noStrike" dirty="0">
                <a:effectLst/>
                <a:latin typeface="Bodoni 72 Book"/>
              </a:rPr>
              <a:t> physics. </a:t>
            </a:r>
            <a:endParaRPr lang="en-US" sz="2800" dirty="0">
              <a:effectLst/>
              <a:latin typeface="Bodoni 72 Book"/>
            </a:endParaRPr>
          </a:p>
          <a:p>
            <a:pPr algn="l"/>
            <a:endParaRPr lang="en-US" sz="2800" dirty="0">
              <a:latin typeface="Bodoni MT" panose="02070603080606020203" pitchFamily="18" charset="77"/>
            </a:endParaRPr>
          </a:p>
        </p:txBody>
      </p:sp>
      <p:sp>
        <p:nvSpPr>
          <p:cNvPr id="10" name="TextBox 9">
            <a:extLst>
              <a:ext uri="{FF2B5EF4-FFF2-40B4-BE49-F238E27FC236}">
                <a16:creationId xmlns:a16="http://schemas.microsoft.com/office/drawing/2014/main" id="{8C17ADA8-95D4-CC4A-9D9F-1ABB696A5D88}"/>
              </a:ext>
            </a:extLst>
          </p:cNvPr>
          <p:cNvSpPr txBox="1"/>
          <p:nvPr/>
        </p:nvSpPr>
        <p:spPr>
          <a:xfrm>
            <a:off x="16084393" y="10970394"/>
            <a:ext cx="11450879" cy="4401205"/>
          </a:xfrm>
          <a:prstGeom prst="rect">
            <a:avLst/>
          </a:prstGeom>
          <a:noFill/>
        </p:spPr>
        <p:txBody>
          <a:bodyPr wrap="square" lIns="91440" tIns="45720" rIns="91440" bIns="45720" rtlCol="0" anchor="t">
            <a:spAutoFit/>
          </a:bodyPr>
          <a:lstStyle/>
          <a:p>
            <a:r>
              <a:rPr lang="en-US" sz="2800" dirty="0">
                <a:latin typeface="Bodoni 72 Book"/>
              </a:rPr>
              <a:t>To set up a two-probe resistance measurement system, we connect two probes to the box holding the sample. Connected to one probe are the </a:t>
            </a:r>
            <a:r>
              <a:rPr lang="en-US" sz="2800" i="1" dirty="0">
                <a:latin typeface="Bodoni 72 Book"/>
              </a:rPr>
              <a:t>V</a:t>
            </a:r>
            <a:r>
              <a:rPr lang="en-US" sz="2800" dirty="0">
                <a:latin typeface="Bodoni 72 Book"/>
              </a:rPr>
              <a:t>+ and </a:t>
            </a:r>
            <a:r>
              <a:rPr lang="en-US" sz="2800" i="1" dirty="0">
                <a:latin typeface="Bodoni 72 Book"/>
              </a:rPr>
              <a:t>I</a:t>
            </a:r>
            <a:r>
              <a:rPr lang="en-US" sz="2800" dirty="0">
                <a:latin typeface="Bodoni 72 Book"/>
              </a:rPr>
              <a:t>+ contacts, and the other  probe is connected to the </a:t>
            </a:r>
            <a:r>
              <a:rPr lang="en-US" sz="2800" i="1" dirty="0">
                <a:latin typeface="Bodoni 72 Book"/>
              </a:rPr>
              <a:t>V</a:t>
            </a:r>
            <a:r>
              <a:rPr lang="en-US" sz="2800" dirty="0">
                <a:latin typeface="Bodoni 72 Book"/>
              </a:rPr>
              <a:t>- and </a:t>
            </a:r>
            <a:r>
              <a:rPr lang="en-US" sz="2800" i="1" dirty="0">
                <a:latin typeface="Bodoni 72 Book"/>
              </a:rPr>
              <a:t>I</a:t>
            </a:r>
            <a:r>
              <a:rPr lang="en-US" sz="2800" dirty="0">
                <a:latin typeface="Bodoni 72 Book"/>
              </a:rPr>
              <a:t>- contacts; the probes are connected to the resistance bridge. This method measures the voltage and current together to find the resistance using Ohm’s law: </a:t>
            </a:r>
            <a:r>
              <a:rPr lang="en-US" sz="2800" i="1" dirty="0">
                <a:latin typeface="Bodoni 72 Book"/>
              </a:rPr>
              <a:t>V</a:t>
            </a:r>
            <a:r>
              <a:rPr lang="en-US" sz="2800" dirty="0">
                <a:latin typeface="Bodoni 72 Book"/>
              </a:rPr>
              <a:t>=</a:t>
            </a:r>
            <a:r>
              <a:rPr lang="en-US" sz="2800" i="1" dirty="0">
                <a:latin typeface="Bodoni 72 Book"/>
              </a:rPr>
              <a:t>IR</a:t>
            </a:r>
            <a:r>
              <a:rPr lang="en-US" sz="2800" dirty="0">
                <a:latin typeface="Bodoni 72 Book"/>
              </a:rPr>
              <a:t>. In this set-up, </a:t>
            </a:r>
            <a:r>
              <a:rPr lang="en-US" sz="2800" i="1" dirty="0">
                <a:latin typeface="Bodoni 72 Book"/>
              </a:rPr>
              <a:t>V</a:t>
            </a:r>
            <a:r>
              <a:rPr lang="en-US" sz="2800" dirty="0">
                <a:latin typeface="Bodoni 72 Book"/>
              </a:rPr>
              <a:t>=(</a:t>
            </a:r>
            <a:r>
              <a:rPr lang="en-US" sz="2800" i="1" dirty="0">
                <a:latin typeface="Bodoni 72 Book"/>
              </a:rPr>
              <a:t>I-</a:t>
            </a:r>
            <a:r>
              <a:rPr lang="en-US" sz="2800" i="1" dirty="0" err="1">
                <a:latin typeface="Bodoni 72 Book"/>
              </a:rPr>
              <a:t>i</a:t>
            </a:r>
            <a:r>
              <a:rPr lang="en-US" sz="2800" i="1" dirty="0">
                <a:latin typeface="Bodoni 72 Book"/>
              </a:rPr>
              <a:t>)</a:t>
            </a:r>
            <a:r>
              <a:rPr lang="en-US" sz="2800" dirty="0">
                <a:latin typeface="Bodoni 72 Book"/>
              </a:rPr>
              <a:t>(</a:t>
            </a:r>
            <a:r>
              <a:rPr lang="en-US" sz="2800" i="1" dirty="0">
                <a:latin typeface="Bodoni 72 Book"/>
              </a:rPr>
              <a:t>R</a:t>
            </a:r>
            <a:r>
              <a:rPr lang="en-US" sz="1600" dirty="0">
                <a:latin typeface="Bodoni 72 Book"/>
              </a:rPr>
              <a:t>sample</a:t>
            </a:r>
            <a:r>
              <a:rPr lang="en-US" sz="2800" dirty="0">
                <a:latin typeface="Bodoni 72 Book"/>
              </a:rPr>
              <a:t>+2</a:t>
            </a:r>
            <a:r>
              <a:rPr lang="en-US" sz="2800" i="1" dirty="0">
                <a:latin typeface="Bodoni 72 Book"/>
              </a:rPr>
              <a:t>R</a:t>
            </a:r>
            <a:r>
              <a:rPr lang="en-US" sz="1600" dirty="0">
                <a:latin typeface="Bodoni 72 Book"/>
              </a:rPr>
              <a:t>contact</a:t>
            </a:r>
            <a:r>
              <a:rPr lang="en-US" sz="2800" dirty="0">
                <a:latin typeface="Bodoni 72 Book"/>
              </a:rPr>
              <a:t>+2</a:t>
            </a:r>
            <a:r>
              <a:rPr lang="en-US" sz="2800" i="1" dirty="0">
                <a:latin typeface="Bodoni 72 Book"/>
              </a:rPr>
              <a:t>r</a:t>
            </a:r>
            <a:r>
              <a:rPr lang="en-US" sz="1600" dirty="0">
                <a:latin typeface="Bodoni 72 Book"/>
              </a:rPr>
              <a:t>lead</a:t>
            </a:r>
            <a:r>
              <a:rPr lang="en-US" sz="2800" dirty="0">
                <a:latin typeface="Bodoni 72 Book"/>
              </a:rPr>
              <a:t>)- </a:t>
            </a:r>
          </a:p>
          <a:p>
            <a:r>
              <a:rPr lang="en-US" sz="2800" i="1" dirty="0">
                <a:latin typeface="Bodoni 72 Book"/>
              </a:rPr>
              <a:t>- </a:t>
            </a:r>
            <a:r>
              <a:rPr lang="en-US" sz="2800" i="1" dirty="0" err="1">
                <a:latin typeface="Bodoni 72 Book"/>
              </a:rPr>
              <a:t>i</a:t>
            </a:r>
            <a:r>
              <a:rPr lang="en-US" sz="2800" dirty="0">
                <a:latin typeface="Bodoni 72 Book"/>
              </a:rPr>
              <a:t>(2</a:t>
            </a:r>
            <a:r>
              <a:rPr lang="en-US" sz="2800" i="1" dirty="0">
                <a:latin typeface="Bodoni 72 Book"/>
              </a:rPr>
              <a:t>r</a:t>
            </a:r>
            <a:r>
              <a:rPr lang="en-US" sz="1600" dirty="0">
                <a:latin typeface="Bodoni 72 Book"/>
              </a:rPr>
              <a:t>lead</a:t>
            </a:r>
            <a:r>
              <a:rPr lang="en-US" sz="2800" dirty="0">
                <a:latin typeface="Bodoni 72 Book"/>
              </a:rPr>
              <a:t>)</a:t>
            </a:r>
            <a:r>
              <a:rPr lang="en-US" sz="2800" i="1" dirty="0">
                <a:latin typeface="Bodoni 72 Book"/>
              </a:rPr>
              <a:t>, </a:t>
            </a:r>
            <a:r>
              <a:rPr lang="en-US" sz="2800" dirty="0">
                <a:latin typeface="Bodoni 72 Book"/>
              </a:rPr>
              <a:t>where </a:t>
            </a:r>
            <a:r>
              <a:rPr lang="en-US" sz="2800" i="1" dirty="0">
                <a:latin typeface="Bodoni 72 Book"/>
              </a:rPr>
              <a:t>I</a:t>
            </a:r>
            <a:r>
              <a:rPr lang="en-US" sz="2800" dirty="0">
                <a:latin typeface="Bodoni 72 Book"/>
              </a:rPr>
              <a:t> is the current flow through the </a:t>
            </a:r>
            <a:r>
              <a:rPr lang="en-US" sz="2800" i="1" dirty="0">
                <a:latin typeface="Bodoni 72 Book"/>
              </a:rPr>
              <a:t>I</a:t>
            </a:r>
            <a:r>
              <a:rPr lang="en-US" sz="2800" dirty="0">
                <a:latin typeface="Bodoni 72 Book"/>
              </a:rPr>
              <a:t>+, </a:t>
            </a:r>
            <a:r>
              <a:rPr lang="en-US" sz="2800" i="1" dirty="0">
                <a:latin typeface="Bodoni 72 Book"/>
              </a:rPr>
              <a:t>I</a:t>
            </a:r>
            <a:r>
              <a:rPr lang="en-US" sz="2800" dirty="0">
                <a:latin typeface="Bodoni 72 Book"/>
              </a:rPr>
              <a:t>- probes, and</a:t>
            </a:r>
            <a:r>
              <a:rPr lang="en-US" sz="2800" i="1" dirty="0">
                <a:latin typeface="Bodoni 72 Book"/>
              </a:rPr>
              <a:t> </a:t>
            </a:r>
            <a:r>
              <a:rPr lang="en-US" sz="2800" i="1" dirty="0" err="1">
                <a:latin typeface="Bodoni 72 Book"/>
              </a:rPr>
              <a:t>i</a:t>
            </a:r>
            <a:r>
              <a:rPr lang="en-US" sz="2800" dirty="0">
                <a:latin typeface="Bodoni 72 Book"/>
              </a:rPr>
              <a:t> is the current flow through the voltage probes.  Since </a:t>
            </a:r>
            <a:r>
              <a:rPr lang="en-US" sz="2800" i="1" dirty="0" err="1">
                <a:latin typeface="Bodoni 72 Book"/>
              </a:rPr>
              <a:t>R</a:t>
            </a:r>
            <a:r>
              <a:rPr lang="en-US" sz="1600" dirty="0" err="1">
                <a:latin typeface="Bodoni 72 Book"/>
              </a:rPr>
              <a:t>voltmeter</a:t>
            </a:r>
            <a:r>
              <a:rPr lang="en-US" sz="1600" dirty="0">
                <a:latin typeface="Bodoni 72 Book"/>
              </a:rPr>
              <a:t> </a:t>
            </a:r>
            <a:r>
              <a:rPr lang="en-US" sz="2800" dirty="0">
                <a:latin typeface="Bodoni 72 Book"/>
              </a:rPr>
              <a:t>is much higher than any other resistance in the circuit, the current flow through the voltage probe becomes negligible, and the equation becomes </a:t>
            </a:r>
            <a:r>
              <a:rPr lang="en-US" sz="2800" i="1" dirty="0">
                <a:latin typeface="Bodoni 72 Book"/>
              </a:rPr>
              <a:t>V</a:t>
            </a:r>
            <a:r>
              <a:rPr lang="en-US" sz="2800" dirty="0">
                <a:latin typeface="Bodoni 72 Book"/>
              </a:rPr>
              <a:t>=</a:t>
            </a:r>
            <a:r>
              <a:rPr lang="en-US" sz="2800" i="1" dirty="0">
                <a:latin typeface="Bodoni 72 Book"/>
              </a:rPr>
              <a:t>I </a:t>
            </a:r>
            <a:r>
              <a:rPr lang="en-US" sz="2800" dirty="0">
                <a:latin typeface="Bodoni 72 Book"/>
              </a:rPr>
              <a:t>(</a:t>
            </a:r>
            <a:r>
              <a:rPr lang="en-US" sz="2800" i="1" dirty="0">
                <a:latin typeface="Bodoni 72 Book"/>
              </a:rPr>
              <a:t>R</a:t>
            </a:r>
            <a:r>
              <a:rPr lang="en-US" sz="1600" dirty="0">
                <a:latin typeface="Bodoni 72 Book"/>
              </a:rPr>
              <a:t>sample</a:t>
            </a:r>
            <a:r>
              <a:rPr lang="en-US" sz="2800" dirty="0">
                <a:latin typeface="Bodoni 72 Book"/>
              </a:rPr>
              <a:t>+2</a:t>
            </a:r>
            <a:r>
              <a:rPr lang="en-US" sz="2800" i="1" dirty="0">
                <a:latin typeface="Bodoni 72 Book"/>
              </a:rPr>
              <a:t>R</a:t>
            </a:r>
            <a:r>
              <a:rPr lang="en-US" sz="1600" dirty="0">
                <a:latin typeface="Bodoni 72 Book"/>
              </a:rPr>
              <a:t>contact</a:t>
            </a:r>
            <a:r>
              <a:rPr lang="en-US" sz="2800" dirty="0">
                <a:latin typeface="Bodoni 72 Book"/>
              </a:rPr>
              <a:t>+2</a:t>
            </a:r>
            <a:r>
              <a:rPr lang="en-US" sz="2800" i="1" dirty="0">
                <a:latin typeface="Bodoni 72 Book"/>
              </a:rPr>
              <a:t>r</a:t>
            </a:r>
            <a:r>
              <a:rPr lang="en-US" sz="1600" dirty="0">
                <a:latin typeface="Bodoni 72 Book"/>
              </a:rPr>
              <a:t>lead</a:t>
            </a:r>
            <a:r>
              <a:rPr lang="en-US" sz="2800" dirty="0">
                <a:latin typeface="Bodoni 72 Book"/>
              </a:rPr>
              <a:t>) [3].  </a:t>
            </a:r>
            <a:r>
              <a:rPr lang="en-US" sz="2800" i="1" dirty="0" err="1">
                <a:solidFill>
                  <a:prstClr val="black"/>
                </a:solidFill>
                <a:latin typeface="Bodoni 72 Book"/>
              </a:rPr>
              <a:t>R</a:t>
            </a:r>
            <a:r>
              <a:rPr lang="en-US" sz="1600" dirty="0" err="1">
                <a:solidFill>
                  <a:prstClr val="black"/>
                </a:solidFill>
                <a:latin typeface="Bodoni 72 Book"/>
              </a:rPr>
              <a:t>contact</a:t>
            </a:r>
            <a:r>
              <a:rPr lang="en-US" sz="2800" dirty="0">
                <a:latin typeface="Bodoni 72 Book"/>
              </a:rPr>
              <a:t> can be found by comparing the results to those from four-probe measurements.</a:t>
            </a:r>
          </a:p>
        </p:txBody>
      </p:sp>
      <p:sp>
        <p:nvSpPr>
          <p:cNvPr id="25" name="TextBox 24">
            <a:extLst>
              <a:ext uri="{FF2B5EF4-FFF2-40B4-BE49-F238E27FC236}">
                <a16:creationId xmlns:a16="http://schemas.microsoft.com/office/drawing/2014/main" id="{318AD86F-F62F-5F4B-8ABE-69A284ACFB13}"/>
              </a:ext>
            </a:extLst>
          </p:cNvPr>
          <p:cNvSpPr txBox="1"/>
          <p:nvPr/>
        </p:nvSpPr>
        <p:spPr>
          <a:xfrm>
            <a:off x="16416408" y="20170464"/>
            <a:ext cx="10925069" cy="3108543"/>
          </a:xfrm>
          <a:prstGeom prst="rect">
            <a:avLst/>
          </a:prstGeom>
          <a:noFill/>
        </p:spPr>
        <p:txBody>
          <a:bodyPr wrap="square" lIns="91440" tIns="45720" rIns="91440" bIns="45720" rtlCol="0" anchor="t">
            <a:spAutoFit/>
          </a:bodyPr>
          <a:lstStyle/>
          <a:p>
            <a:r>
              <a:rPr lang="en-US" sz="2800" dirty="0">
                <a:latin typeface="Bodoni 72 Book"/>
              </a:rPr>
              <a:t>In a four-probe measurement, each individual contact is connected to its own probe, which is then connected to the breakout box. The breakout box is then connected to the resistance bridge, and the resistance of the sample is measured directly as a function of temperature when the sample is lowered into the </a:t>
            </a:r>
            <a:r>
              <a:rPr lang="en-US" sz="2800" dirty="0" err="1">
                <a:latin typeface="Bodoni 72 Book"/>
              </a:rPr>
              <a:t>dewar</a:t>
            </a:r>
            <a:r>
              <a:rPr lang="en-US" sz="2800" dirty="0">
                <a:latin typeface="Bodoni 72 Book"/>
              </a:rPr>
              <a:t>. Indeed, in this set-up, </a:t>
            </a:r>
            <a:r>
              <a:rPr lang="en-US" sz="2800" i="1" dirty="0">
                <a:latin typeface="Bodoni 72 Book"/>
              </a:rPr>
              <a:t>V</a:t>
            </a:r>
            <a:r>
              <a:rPr lang="en-US" sz="2800" dirty="0">
                <a:latin typeface="Bodoni 72 Book"/>
              </a:rPr>
              <a:t>=(</a:t>
            </a:r>
            <a:r>
              <a:rPr lang="en-US" sz="2800" i="1" dirty="0">
                <a:latin typeface="Bodoni 72 Book"/>
              </a:rPr>
              <a:t>I-</a:t>
            </a:r>
            <a:r>
              <a:rPr lang="en-US" sz="2800" i="1" dirty="0" err="1">
                <a:latin typeface="Bodoni 72 Book"/>
              </a:rPr>
              <a:t>i</a:t>
            </a:r>
            <a:r>
              <a:rPr lang="en-US" sz="2800" i="1" dirty="0">
                <a:latin typeface="Bodoni 72 Book"/>
              </a:rPr>
              <a:t>)(</a:t>
            </a:r>
            <a:r>
              <a:rPr lang="en-US" sz="2800" i="1" dirty="0" err="1">
                <a:latin typeface="Bodoni 72 Book"/>
              </a:rPr>
              <a:t>R</a:t>
            </a:r>
            <a:r>
              <a:rPr lang="en-US" sz="1600" dirty="0" err="1">
                <a:latin typeface="Bodoni 72 Book"/>
              </a:rPr>
              <a:t>sample</a:t>
            </a:r>
            <a:r>
              <a:rPr lang="en-US" sz="2800" dirty="0">
                <a:latin typeface="Bodoni 72 Book"/>
              </a:rPr>
              <a:t>)</a:t>
            </a:r>
            <a:r>
              <a:rPr lang="en-US" sz="2800" i="1" dirty="0">
                <a:latin typeface="Bodoni 72 Book"/>
              </a:rPr>
              <a:t>-</a:t>
            </a:r>
            <a:r>
              <a:rPr lang="en-US" sz="2800" i="1" dirty="0" err="1">
                <a:latin typeface="Bodoni 72 Book"/>
              </a:rPr>
              <a:t>i</a:t>
            </a:r>
            <a:r>
              <a:rPr lang="en-US" sz="2800" dirty="0">
                <a:latin typeface="Bodoni 72 Book"/>
              </a:rPr>
              <a:t>(2</a:t>
            </a:r>
            <a:r>
              <a:rPr lang="en-US" sz="2800" i="1" dirty="0">
                <a:latin typeface="Bodoni 72 Book"/>
              </a:rPr>
              <a:t>r</a:t>
            </a:r>
            <a:r>
              <a:rPr lang="en-US" sz="1600" dirty="0">
                <a:latin typeface="Bodoni 72 Book"/>
              </a:rPr>
              <a:t>contact</a:t>
            </a:r>
            <a:r>
              <a:rPr lang="en-US" sz="2800" dirty="0">
                <a:latin typeface="Bodoni 72 Book"/>
              </a:rPr>
              <a:t>+2</a:t>
            </a:r>
            <a:r>
              <a:rPr lang="en-US" sz="2800" i="1" dirty="0">
                <a:latin typeface="Bodoni 72 Book"/>
              </a:rPr>
              <a:t>r</a:t>
            </a:r>
            <a:r>
              <a:rPr lang="en-US" sz="1600" dirty="0">
                <a:latin typeface="Bodoni 72 Book"/>
              </a:rPr>
              <a:t>lead</a:t>
            </a:r>
            <a:r>
              <a:rPr lang="en-US" sz="2800" dirty="0">
                <a:latin typeface="Bodoni 72 Book"/>
              </a:rPr>
              <a:t>)</a:t>
            </a:r>
            <a:r>
              <a:rPr lang="en-US" sz="2800" i="1" dirty="0">
                <a:latin typeface="Bodoni 72 Book"/>
              </a:rPr>
              <a:t>, </a:t>
            </a:r>
            <a:r>
              <a:rPr lang="en-US" sz="2800" dirty="0">
                <a:latin typeface="Bodoni 72 Book"/>
              </a:rPr>
              <a:t>but because</a:t>
            </a:r>
            <a:r>
              <a:rPr lang="en-US" sz="2800" i="1" dirty="0">
                <a:latin typeface="Bodoni 72 Book"/>
              </a:rPr>
              <a:t> </a:t>
            </a:r>
            <a:r>
              <a:rPr lang="en-US" sz="2800" i="1" dirty="0" err="1">
                <a:latin typeface="Bodoni 72 Book"/>
              </a:rPr>
              <a:t>R</a:t>
            </a:r>
            <a:r>
              <a:rPr lang="en-US" sz="1600" dirty="0" err="1">
                <a:latin typeface="Bodoni 72 Book"/>
              </a:rPr>
              <a:t>voltmeter</a:t>
            </a:r>
            <a:r>
              <a:rPr lang="en-US" sz="1600" dirty="0">
                <a:latin typeface="Bodoni 72 Book"/>
              </a:rPr>
              <a:t> </a:t>
            </a:r>
            <a:r>
              <a:rPr lang="en-US" sz="2800" dirty="0">
                <a:latin typeface="Bodoni 72 Book"/>
              </a:rPr>
              <a:t> is much larger than any other resistance in the system,</a:t>
            </a:r>
            <a:r>
              <a:rPr lang="en-US" sz="2800" i="1" dirty="0">
                <a:latin typeface="Bodoni 72 Book"/>
              </a:rPr>
              <a:t> </a:t>
            </a:r>
            <a:r>
              <a:rPr lang="en-US" sz="2800" i="1" dirty="0" err="1">
                <a:latin typeface="Bodoni 72 Book"/>
              </a:rPr>
              <a:t>i</a:t>
            </a:r>
            <a:r>
              <a:rPr lang="en-US" sz="2800" i="1" dirty="0">
                <a:latin typeface="Bodoni 72 Book"/>
              </a:rPr>
              <a:t> </a:t>
            </a:r>
            <a:r>
              <a:rPr lang="en-US" sz="2800" dirty="0">
                <a:latin typeface="Bodoni 72 Book"/>
              </a:rPr>
              <a:t>becomes negligible:</a:t>
            </a:r>
            <a:r>
              <a:rPr lang="en-US" sz="2800" i="1" dirty="0">
                <a:latin typeface="Bodoni 72 Book"/>
              </a:rPr>
              <a:t> </a:t>
            </a:r>
            <a:r>
              <a:rPr lang="en-US" sz="2800" i="1" dirty="0" err="1">
                <a:latin typeface="Bodoni 72 Book"/>
              </a:rPr>
              <a:t>i</a:t>
            </a:r>
            <a:r>
              <a:rPr lang="en-US" sz="2800" dirty="0">
                <a:latin typeface="Bodoni 72 Book"/>
              </a:rPr>
              <a:t>&lt;&lt; </a:t>
            </a:r>
            <a:r>
              <a:rPr lang="en-US" sz="2800" i="1" dirty="0">
                <a:latin typeface="Bodoni 72 Book"/>
              </a:rPr>
              <a:t>I</a:t>
            </a:r>
            <a:r>
              <a:rPr lang="en-US" sz="2800" dirty="0">
                <a:latin typeface="Bodoni 72 Book"/>
              </a:rPr>
              <a:t>  [3]. Thus, the equation becomes </a:t>
            </a:r>
            <a:r>
              <a:rPr lang="en-US" sz="2800" i="1" dirty="0">
                <a:latin typeface="Bodoni 72 Book"/>
              </a:rPr>
              <a:t>V=I </a:t>
            </a:r>
            <a:r>
              <a:rPr lang="en-US" sz="2800" i="1" dirty="0" err="1">
                <a:latin typeface="Bodoni 72 Book"/>
              </a:rPr>
              <a:t>R</a:t>
            </a:r>
            <a:r>
              <a:rPr lang="en-US" sz="1600" dirty="0" err="1">
                <a:latin typeface="Bodoni 72 Book"/>
              </a:rPr>
              <a:t>sample</a:t>
            </a:r>
            <a:r>
              <a:rPr lang="en-US" sz="2800" dirty="0">
                <a:latin typeface="Bodoni 72 Book"/>
              </a:rPr>
              <a:t>.</a:t>
            </a:r>
          </a:p>
        </p:txBody>
      </p:sp>
      <p:pic>
        <p:nvPicPr>
          <p:cNvPr id="27" name="Picture 2">
            <a:extLst>
              <a:ext uri="{FF2B5EF4-FFF2-40B4-BE49-F238E27FC236}">
                <a16:creationId xmlns:a16="http://schemas.microsoft.com/office/drawing/2014/main" id="{561263EB-2D4F-7047-9A30-E82D8A7D536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5379" t="19295" r="27202" b="40042"/>
          <a:stretch/>
        </p:blipFill>
        <p:spPr bwMode="auto">
          <a:xfrm>
            <a:off x="10198060" y="19821537"/>
            <a:ext cx="5249038" cy="177710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6DAC760-CC89-C74F-BFF1-5AF900096DE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1543" t="26840" r="23161" b="27369"/>
          <a:stretch/>
        </p:blipFill>
        <p:spPr bwMode="auto">
          <a:xfrm>
            <a:off x="10178673" y="21949962"/>
            <a:ext cx="5268425" cy="2190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552F25E-7CBB-2E40-B062-F3231B6EDC3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0294" t="24959" r="23648" b="19562"/>
          <a:stretch/>
        </p:blipFill>
        <p:spPr bwMode="auto">
          <a:xfrm>
            <a:off x="9995944" y="15060379"/>
            <a:ext cx="2757254" cy="34493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C2B9720F-0ECD-264A-96A6-31F3C688A5FF}"/>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4652" t="40206" r="15873" b="6844"/>
          <a:stretch/>
        </p:blipFill>
        <p:spPr bwMode="auto">
          <a:xfrm>
            <a:off x="12956954" y="15060379"/>
            <a:ext cx="2732577" cy="344938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194AB5C-8EFB-A344-A48B-6CAFA5FE4378}"/>
              </a:ext>
            </a:extLst>
          </p:cNvPr>
          <p:cNvSpPr txBox="1"/>
          <p:nvPr/>
        </p:nvSpPr>
        <p:spPr>
          <a:xfrm>
            <a:off x="11524343" y="19072574"/>
            <a:ext cx="4091741" cy="553998"/>
          </a:xfrm>
          <a:prstGeom prst="rect">
            <a:avLst/>
          </a:prstGeom>
          <a:noFill/>
        </p:spPr>
        <p:txBody>
          <a:bodyPr wrap="square" rtlCol="0">
            <a:spAutoFit/>
          </a:bodyPr>
          <a:lstStyle/>
          <a:p>
            <a:r>
              <a:rPr lang="en-US" sz="3000">
                <a:latin typeface="Bodoni 72 Book" pitchFamily="2" charset="0"/>
              </a:rPr>
              <a:t>Sample Contacts</a:t>
            </a:r>
          </a:p>
        </p:txBody>
      </p:sp>
      <p:pic>
        <p:nvPicPr>
          <p:cNvPr id="1038" name="Picture 14" descr="2022 Theory Winter School - MagLab">
            <a:extLst>
              <a:ext uri="{FF2B5EF4-FFF2-40B4-BE49-F238E27FC236}">
                <a16:creationId xmlns:a16="http://schemas.microsoft.com/office/drawing/2014/main" id="{45BF308F-B346-FA44-AB76-0D32ACFB407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496703" y="394211"/>
            <a:ext cx="3810000" cy="2032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5">
            <a:extLst>
              <a:ext uri="{FF2B5EF4-FFF2-40B4-BE49-F238E27FC236}">
                <a16:creationId xmlns:a16="http://schemas.microsoft.com/office/drawing/2014/main" id="{BCD21004-707B-144C-8A8C-C01C18868B53}"/>
              </a:ext>
            </a:extLst>
          </p:cNvPr>
          <p:cNvPicPr>
            <a:picLocks noChangeAspect="1"/>
          </p:cNvPicPr>
          <p:nvPr/>
        </p:nvPicPr>
        <p:blipFill>
          <a:blip r:embed="rId17"/>
          <a:stretch>
            <a:fillRect/>
          </a:stretch>
        </p:blipFill>
        <p:spPr>
          <a:xfrm>
            <a:off x="17765634" y="7143364"/>
            <a:ext cx="7728957" cy="3802652"/>
          </a:xfrm>
          <a:prstGeom prst="rect">
            <a:avLst/>
          </a:prstGeom>
        </p:spPr>
      </p:pic>
      <p:pic>
        <p:nvPicPr>
          <p:cNvPr id="36" name="Picture 36">
            <a:extLst>
              <a:ext uri="{FF2B5EF4-FFF2-40B4-BE49-F238E27FC236}">
                <a16:creationId xmlns:a16="http://schemas.microsoft.com/office/drawing/2014/main" id="{E2BF5B45-526C-714C-A9A5-5CD3C555C5CE}"/>
              </a:ext>
            </a:extLst>
          </p:cNvPr>
          <p:cNvPicPr>
            <a:picLocks noChangeAspect="1"/>
          </p:cNvPicPr>
          <p:nvPr/>
        </p:nvPicPr>
        <p:blipFill>
          <a:blip r:embed="rId18"/>
          <a:stretch>
            <a:fillRect/>
          </a:stretch>
        </p:blipFill>
        <p:spPr>
          <a:xfrm>
            <a:off x="17832414" y="16472614"/>
            <a:ext cx="7776696" cy="3697850"/>
          </a:xfrm>
          <a:prstGeom prst="rect">
            <a:avLst/>
          </a:prstGeom>
        </p:spPr>
      </p:pic>
      <p:sp>
        <p:nvSpPr>
          <p:cNvPr id="38" name="TextBox 37">
            <a:extLst>
              <a:ext uri="{FF2B5EF4-FFF2-40B4-BE49-F238E27FC236}">
                <a16:creationId xmlns:a16="http://schemas.microsoft.com/office/drawing/2014/main" id="{D0CE3C5E-2F2F-054F-9063-554122542844}"/>
              </a:ext>
            </a:extLst>
          </p:cNvPr>
          <p:cNvSpPr txBox="1"/>
          <p:nvPr/>
        </p:nvSpPr>
        <p:spPr>
          <a:xfrm>
            <a:off x="28704940" y="12655905"/>
            <a:ext cx="14158642" cy="1477328"/>
          </a:xfrm>
          <a:prstGeom prst="rect">
            <a:avLst/>
          </a:prstGeom>
          <a:noFill/>
        </p:spPr>
        <p:txBody>
          <a:bodyPr wrap="square" lIns="91440" tIns="45720" rIns="91440" bIns="45720" rtlCol="0" anchor="t">
            <a:spAutoFit/>
          </a:bodyPr>
          <a:lstStyle/>
          <a:p>
            <a:r>
              <a:rPr lang="en-US" sz="3000" dirty="0">
                <a:latin typeface="Bodoni 72 Book"/>
              </a:rPr>
              <a:t>We measured the resistance </a:t>
            </a:r>
            <a:r>
              <a:rPr lang="en-US" sz="3000" i="1" dirty="0">
                <a:latin typeface="Bodoni 72 Book"/>
              </a:rPr>
              <a:t>R</a:t>
            </a:r>
            <a:r>
              <a:rPr lang="en-US" sz="3000" dirty="0">
                <a:latin typeface="Bodoni 72 Book"/>
              </a:rPr>
              <a:t> of the sample as we gradually lowered its surrounding temperature. Our data showed that the sample’s resistance was on a gradual decrease from around 300 K to 100 K, below which it spiked up. Finally, at around 10 K, the resistance of the sample dropped to zero.</a:t>
            </a:r>
          </a:p>
        </p:txBody>
      </p:sp>
      <p:sp>
        <p:nvSpPr>
          <p:cNvPr id="17" name="TextBox 16">
            <a:extLst>
              <a:ext uri="{FF2B5EF4-FFF2-40B4-BE49-F238E27FC236}">
                <a16:creationId xmlns:a16="http://schemas.microsoft.com/office/drawing/2014/main" id="{A407C836-05E9-C448-BAB8-A3ECB9C37288}"/>
              </a:ext>
            </a:extLst>
          </p:cNvPr>
          <p:cNvSpPr txBox="1"/>
          <p:nvPr/>
        </p:nvSpPr>
        <p:spPr>
          <a:xfrm>
            <a:off x="10331006" y="28658600"/>
            <a:ext cx="4982208" cy="1569660"/>
          </a:xfrm>
          <a:prstGeom prst="rect">
            <a:avLst/>
          </a:prstGeom>
          <a:solidFill>
            <a:srgbClr val="9CE0F2"/>
          </a:solidFill>
        </p:spPr>
        <p:txBody>
          <a:bodyPr wrap="square" rtlCol="0">
            <a:spAutoFit/>
          </a:bodyPr>
          <a:lstStyle/>
          <a:p>
            <a:r>
              <a:rPr lang="en-US" sz="2400">
                <a:latin typeface="Bodoni 72 Book" pitchFamily="2" charset="0"/>
              </a:rPr>
              <a:t>The sample attached to the DIP header and connected to a box, which we use to test the contact resistance at room temperature.  </a:t>
            </a:r>
          </a:p>
        </p:txBody>
      </p:sp>
      <p:sp>
        <p:nvSpPr>
          <p:cNvPr id="9" name="TextBox 8">
            <a:extLst>
              <a:ext uri="{FF2B5EF4-FFF2-40B4-BE49-F238E27FC236}">
                <a16:creationId xmlns:a16="http://schemas.microsoft.com/office/drawing/2014/main" id="{52026B90-B6A4-6141-85CD-766418DC6883}"/>
              </a:ext>
            </a:extLst>
          </p:cNvPr>
          <p:cNvSpPr txBox="1"/>
          <p:nvPr/>
        </p:nvSpPr>
        <p:spPr>
          <a:xfrm>
            <a:off x="5940000" y="5499210"/>
            <a:ext cx="5564171" cy="1015663"/>
          </a:xfrm>
          <a:prstGeom prst="rect">
            <a:avLst/>
          </a:prstGeom>
          <a:noFill/>
        </p:spPr>
        <p:txBody>
          <a:bodyPr wrap="square" rtlCol="0">
            <a:spAutoFit/>
          </a:bodyPr>
          <a:lstStyle/>
          <a:p>
            <a:r>
              <a:rPr lang="en-US" sz="6000">
                <a:latin typeface="Bodoni 72 Book" pitchFamily="2" charset="0"/>
              </a:rPr>
              <a:t>Introduction</a:t>
            </a:r>
          </a:p>
        </p:txBody>
      </p:sp>
      <p:pic>
        <p:nvPicPr>
          <p:cNvPr id="1041" name="Picture 1041">
            <a:extLst>
              <a:ext uri="{FF2B5EF4-FFF2-40B4-BE49-F238E27FC236}">
                <a16:creationId xmlns:a16="http://schemas.microsoft.com/office/drawing/2014/main" id="{7C38E571-B7C6-4C90-8306-C31B003AE9B9}"/>
              </a:ext>
            </a:extLst>
          </p:cNvPr>
          <p:cNvPicPr>
            <a:picLocks noChangeAspect="1"/>
          </p:cNvPicPr>
          <p:nvPr/>
        </p:nvPicPr>
        <p:blipFill>
          <a:blip r:embed="rId19"/>
          <a:stretch>
            <a:fillRect/>
          </a:stretch>
        </p:blipFill>
        <p:spPr>
          <a:xfrm>
            <a:off x="10638000" y="25064100"/>
            <a:ext cx="4341600" cy="3223800"/>
          </a:xfrm>
          <a:prstGeom prst="rect">
            <a:avLst/>
          </a:prstGeom>
        </p:spPr>
      </p:pic>
      <p:pic>
        <p:nvPicPr>
          <p:cNvPr id="1042" name="Picture 1042" descr="Chart, line chart&#10;&#10;Description automatically generated">
            <a:extLst>
              <a:ext uri="{FF2B5EF4-FFF2-40B4-BE49-F238E27FC236}">
                <a16:creationId xmlns:a16="http://schemas.microsoft.com/office/drawing/2014/main" id="{43E9FD84-8FEE-44E6-8861-B4C53E71B8D5}"/>
              </a:ext>
            </a:extLst>
          </p:cNvPr>
          <p:cNvPicPr>
            <a:picLocks noChangeAspect="1"/>
          </p:cNvPicPr>
          <p:nvPr/>
        </p:nvPicPr>
        <p:blipFill>
          <a:blip r:embed="rId20"/>
          <a:stretch>
            <a:fillRect/>
          </a:stretch>
        </p:blipFill>
        <p:spPr>
          <a:xfrm>
            <a:off x="28263600" y="6618555"/>
            <a:ext cx="7192800" cy="5641290"/>
          </a:xfrm>
          <a:prstGeom prst="rect">
            <a:avLst/>
          </a:prstGeom>
        </p:spPr>
      </p:pic>
      <p:pic>
        <p:nvPicPr>
          <p:cNvPr id="1043" name="Picture 1043" descr="Chart, line chart&#10;&#10;Description automatically generated">
            <a:extLst>
              <a:ext uri="{FF2B5EF4-FFF2-40B4-BE49-F238E27FC236}">
                <a16:creationId xmlns:a16="http://schemas.microsoft.com/office/drawing/2014/main" id="{AEF3D1F0-DE59-4136-8CB3-8C1CF1DAB894}"/>
              </a:ext>
            </a:extLst>
          </p:cNvPr>
          <p:cNvPicPr>
            <a:picLocks noChangeAspect="1"/>
          </p:cNvPicPr>
          <p:nvPr/>
        </p:nvPicPr>
        <p:blipFill>
          <a:blip r:embed="rId21"/>
          <a:stretch>
            <a:fillRect/>
          </a:stretch>
        </p:blipFill>
        <p:spPr>
          <a:xfrm>
            <a:off x="35953200" y="6597233"/>
            <a:ext cx="7452000" cy="5683934"/>
          </a:xfrm>
          <a:prstGeom prst="rect">
            <a:avLst/>
          </a:prstGeom>
        </p:spPr>
      </p:pic>
      <p:sp>
        <p:nvSpPr>
          <p:cNvPr id="35" name="TextBox 34">
            <a:extLst>
              <a:ext uri="{FF2B5EF4-FFF2-40B4-BE49-F238E27FC236}">
                <a16:creationId xmlns:a16="http://schemas.microsoft.com/office/drawing/2014/main" id="{CD33F49B-E4C0-1847-8DA1-D7D470B069DA}"/>
              </a:ext>
            </a:extLst>
          </p:cNvPr>
          <p:cNvSpPr txBox="1"/>
          <p:nvPr/>
        </p:nvSpPr>
        <p:spPr>
          <a:xfrm>
            <a:off x="33796858" y="24793128"/>
            <a:ext cx="3964424" cy="1015663"/>
          </a:xfrm>
          <a:prstGeom prst="rect">
            <a:avLst/>
          </a:prstGeom>
          <a:noFill/>
        </p:spPr>
        <p:txBody>
          <a:bodyPr wrap="square" rtlCol="0">
            <a:spAutoFit/>
          </a:bodyPr>
          <a:lstStyle/>
          <a:p>
            <a:r>
              <a:rPr lang="en-US" sz="6000">
                <a:latin typeface="Bodoni 72 Book" pitchFamily="2" charset="0"/>
              </a:rPr>
              <a:t>References</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EFFBF54-4354-524A-A1EE-8D78FA98CB4E}"/>
                  </a:ext>
                </a:extLst>
              </p:cNvPr>
              <p:cNvSpPr txBox="1"/>
              <p:nvPr/>
            </p:nvSpPr>
            <p:spPr>
              <a:xfrm>
                <a:off x="30175200" y="25808791"/>
                <a:ext cx="12700144" cy="2323713"/>
              </a:xfrm>
              <a:prstGeom prst="rect">
                <a:avLst/>
              </a:prstGeom>
              <a:noFill/>
            </p:spPr>
            <p:txBody>
              <a:bodyPr wrap="square" lIns="91440" tIns="45720" rIns="91440" bIns="45720" rtlCol="0" anchor="t">
                <a:spAutoFit/>
              </a:bodyPr>
              <a:lstStyle/>
              <a:p>
                <a:r>
                  <a:rPr lang="en-US" sz="2400" dirty="0">
                    <a:latin typeface="Bodoni 72 Book" pitchFamily="2" charset="0"/>
                  </a:rPr>
                  <a:t>[1] B </a:t>
                </a:r>
                <a:r>
                  <a:rPr lang="en-US" sz="2400" dirty="0" err="1">
                    <a:latin typeface="Bodoni 72 Book" pitchFamily="2" charset="0"/>
                  </a:rPr>
                  <a:t>Keimer</a:t>
                </a:r>
                <a:r>
                  <a:rPr lang="en-US" sz="2400" dirty="0">
                    <a:latin typeface="Bodoni 72 Book" pitchFamily="2" charset="0"/>
                  </a:rPr>
                  <a:t> et al. Nature 518, 179-186 (2015)</a:t>
                </a:r>
              </a:p>
              <a:p>
                <a:r>
                  <a:rPr lang="en-US" sz="2400" dirty="0">
                    <a:latin typeface="Bodoni 72 Book" pitchFamily="2" charset="0"/>
                  </a:rPr>
                  <a:t>[2] </a:t>
                </a:r>
                <a:r>
                  <a:rPr lang="en-US" sz="2400" dirty="0" err="1">
                    <a:latin typeface="Bodoni 72 Book" pitchFamily="2" charset="0"/>
                    <a:ea typeface="+mn-lt"/>
                    <a:cs typeface="+mn-lt"/>
                  </a:rPr>
                  <a:t>Adir</a:t>
                </a:r>
                <a:r>
                  <a:rPr lang="en-US" sz="2400" dirty="0">
                    <a:latin typeface="Bodoni 72 Book" pitchFamily="2" charset="0"/>
                    <a:ea typeface="+mn-lt"/>
                    <a:cs typeface="+mn-lt"/>
                  </a:rPr>
                  <a:t>, Luiz </a:t>
                </a:r>
                <a:r>
                  <a:rPr lang="en-US" sz="2400" dirty="0" err="1">
                    <a:latin typeface="Bodoni 72 Book" pitchFamily="2" charset="0"/>
                    <a:ea typeface="+mn-lt"/>
                    <a:cs typeface="+mn-lt"/>
                  </a:rPr>
                  <a:t>Moysés</a:t>
                </a:r>
                <a:r>
                  <a:rPr lang="en-US" sz="2400" dirty="0">
                    <a:latin typeface="Bodoni 72 Book" pitchFamily="2" charset="0"/>
                    <a:ea typeface="+mn-lt"/>
                    <a:cs typeface="+mn-lt"/>
                  </a:rPr>
                  <a:t> (2011). </a:t>
                </a:r>
                <a:r>
                  <a:rPr lang="en-US" sz="2400" i="1" dirty="0">
                    <a:latin typeface="Bodoni 72 Book" pitchFamily="2" charset="0"/>
                    <a:ea typeface="+mn-lt"/>
                    <a:cs typeface="+mn-lt"/>
                  </a:rPr>
                  <a:t>Applications of High-</a:t>
                </a:r>
                <a14:m>
                  <m:oMath xmlns:m="http://schemas.openxmlformats.org/officeDocument/2006/math">
                    <m:sSub>
                      <m:sSubPr>
                        <m:ctrlPr>
                          <a:rPr lang="en-US" sz="240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𝑇</m:t>
                        </m:r>
                      </m:e>
                      <m:sub>
                        <m:r>
                          <a:rPr lang="en-US" sz="2400" b="0" i="1" smtClean="0">
                            <a:latin typeface="Cambria Math" panose="02040503050406030204" pitchFamily="18" charset="0"/>
                            <a:ea typeface="+mn-lt"/>
                            <a:cs typeface="+mn-lt"/>
                          </a:rPr>
                          <m:t>𝑐</m:t>
                        </m:r>
                      </m:sub>
                    </m:sSub>
                  </m:oMath>
                </a14:m>
                <a:r>
                  <a:rPr lang="en-US" sz="2400" i="1" dirty="0">
                    <a:latin typeface="Bodoni 72 Book" pitchFamily="2" charset="0"/>
                    <a:ea typeface="+mn-lt"/>
                    <a:cs typeface="+mn-lt"/>
                  </a:rPr>
                  <a:t> Superconductivity. </a:t>
                </a:r>
                <a:r>
                  <a:rPr lang="en-US" sz="2400" dirty="0" err="1">
                    <a:latin typeface="Bodoni 72 Book" pitchFamily="2" charset="0"/>
                    <a:ea typeface="+mn-lt"/>
                    <a:cs typeface="+mn-lt"/>
                  </a:rPr>
                  <a:t>InTech</a:t>
                </a:r>
                <a:r>
                  <a:rPr lang="en-US" sz="2400" dirty="0">
                    <a:latin typeface="Bodoni 72 Book" pitchFamily="2" charset="0"/>
                    <a:ea typeface="+mn-lt"/>
                    <a:cs typeface="+mn-lt"/>
                  </a:rPr>
                  <a:t>; DOI: 10.5772/36536.</a:t>
                </a:r>
              </a:p>
              <a:p>
                <a:r>
                  <a:rPr lang="en-US" sz="2400" dirty="0">
                    <a:latin typeface="Bodoni 72 Book" pitchFamily="2" charset="0"/>
                  </a:rPr>
                  <a:t>[3] </a:t>
                </a:r>
                <a:r>
                  <a:rPr lang="en-US" sz="2400" dirty="0" err="1">
                    <a:latin typeface="Bodoni 72 Book" pitchFamily="2" charset="0"/>
                  </a:rPr>
                  <a:t>Ekin</a:t>
                </a:r>
                <a:r>
                  <a:rPr lang="en-US" sz="2400" dirty="0">
                    <a:latin typeface="Bodoni 72 Book" pitchFamily="2" charset="0"/>
                  </a:rPr>
                  <a:t>, J. W. (2006). </a:t>
                </a:r>
                <a:r>
                  <a:rPr lang="en-US" sz="2400" i="1" dirty="0">
                    <a:latin typeface="Bodoni 72 Book" pitchFamily="2" charset="0"/>
                  </a:rPr>
                  <a:t>Experimental techniques for low-temperature measurements: Cryostat design, material  </a:t>
                </a:r>
              </a:p>
              <a:p>
                <a:r>
                  <a:rPr lang="en-US" sz="2400" i="1" dirty="0">
                    <a:latin typeface="Bodoni 72 Book" pitchFamily="2" charset="0"/>
                  </a:rPr>
                  <a:t>       properties, and superconductor critical-current testing</a:t>
                </a:r>
                <a:r>
                  <a:rPr lang="en-US" sz="2400" dirty="0">
                    <a:latin typeface="Bodoni 72 Book" pitchFamily="2" charset="0"/>
                  </a:rPr>
                  <a:t>. Oxford: Oxford University Press.</a:t>
                </a:r>
              </a:p>
              <a:p>
                <a:br>
                  <a:rPr lang="en-US" sz="2400" dirty="0"/>
                </a:br>
                <a:endParaRPr lang="en-US" sz="2300" dirty="0">
                  <a:latin typeface="Bodoni 72 Book" pitchFamily="2" charset="0"/>
                </a:endParaRPr>
              </a:p>
            </p:txBody>
          </p:sp>
        </mc:Choice>
        <mc:Fallback xmlns="">
          <p:sp>
            <p:nvSpPr>
              <p:cNvPr id="39" name="TextBox 38">
                <a:extLst>
                  <a:ext uri="{FF2B5EF4-FFF2-40B4-BE49-F238E27FC236}">
                    <a16:creationId xmlns:a16="http://schemas.microsoft.com/office/drawing/2014/main" id="{4EFFBF54-4354-524A-A1EE-8D78FA98CB4E}"/>
                  </a:ext>
                </a:extLst>
              </p:cNvPr>
              <p:cNvSpPr txBox="1">
                <a:spLocks noRot="1" noChangeAspect="1" noMove="1" noResize="1" noEditPoints="1" noAdjustHandles="1" noChangeArrowheads="1" noChangeShapeType="1" noTextEdit="1"/>
              </p:cNvSpPr>
              <p:nvPr/>
            </p:nvSpPr>
            <p:spPr>
              <a:xfrm>
                <a:off x="30175200" y="25808791"/>
                <a:ext cx="12700144" cy="2323713"/>
              </a:xfrm>
              <a:prstGeom prst="rect">
                <a:avLst/>
              </a:prstGeom>
              <a:blipFill>
                <a:blip r:embed="rId22"/>
                <a:stretch>
                  <a:fillRect l="-800" t="-2174" r="-700"/>
                </a:stretch>
              </a:blipFill>
            </p:spPr>
            <p:txBody>
              <a:bodyPr/>
              <a:lstStyle/>
              <a:p>
                <a:r>
                  <a:rPr lang="en-US">
                    <a:noFill/>
                  </a:rPr>
                  <a:t> </a:t>
                </a:r>
              </a:p>
            </p:txBody>
          </p:sp>
        </mc:Fallback>
      </mc:AlternateContent>
    </p:spTree>
    <p:extLst>
      <p:ext uri="{BB962C8B-B14F-4D97-AF65-F5344CB8AC3E}">
        <p14:creationId xmlns:p14="http://schemas.microsoft.com/office/powerpoint/2010/main" val="3101016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1259</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Bodoni 72 Book</vt:lpstr>
      <vt:lpstr>Bodoni MT</vt:lpstr>
      <vt:lpstr>Calibri</vt:lpstr>
      <vt:lpstr>Calibri Light</vt:lpstr>
      <vt:lpstr>Cambria Math</vt:lpstr>
      <vt:lpstr>Office Theme</vt:lpstr>
      <vt:lpstr>Condensed matter physics is the study of the macroscopic and microscopic physical properties of matter. This project will focus exclusively on the physical properties of materials known as cuprates. Cuprates are superconductors, meaning that under certain conditions, they can conduct electricity with no resistance. The current flow in these materials can create large magnetic fields while producing almost no heat. Cuprates are one of many materials that are considered “high-temperature superconductors” (HTS) [1], meaning they can carry a current with no resistance at a higher temperature than the conventional low-temperature superconductor. In the past, the technological and medical fields only used low-temperature superconductors. Research of high-temperature superconductors has contributed to these fields: HTS have been used in NMR and MRI systems as well as electrical power transmission systems [2].  Through our research, we aim to gain a deeper understanding of these cuprate materials, which are loosely defined as materials containing anionic copper complexes. To test the resistance of our sample, we place it under extremely low temperatures in a cryogenic tank, which can be described as a large thermos with liquid helium or liquid nitrogen inside to keep it cool. The sample is placed in the tank with a probe and its resistance is measured through a resistance bridge. In this specific project, we worked with a La_(2-x) 〖Sr〗_x Cu_(1-y) Fe_y O_4sample, where y=0.01 and x=0 (Fe-LSCO).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Natalija Nikolic</dc:creator>
  <cp:lastModifiedBy>Natalija Nikolic</cp:lastModifiedBy>
  <cp:revision>40</cp:revision>
  <dcterms:created xsi:type="dcterms:W3CDTF">2022-02-28T00:07:54Z</dcterms:created>
  <dcterms:modified xsi:type="dcterms:W3CDTF">2022-03-18T19:15:02Z</dcterms:modified>
</cp:coreProperties>
</file>